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961" r:id="rId2"/>
    <p:sldId id="963" r:id="rId3"/>
    <p:sldId id="887" r:id="rId4"/>
    <p:sldId id="951" r:id="rId5"/>
    <p:sldId id="878" r:id="rId6"/>
    <p:sldId id="886" r:id="rId7"/>
    <p:sldId id="954" r:id="rId8"/>
    <p:sldId id="895" r:id="rId9"/>
    <p:sldId id="879" r:id="rId10"/>
    <p:sldId id="955" r:id="rId11"/>
    <p:sldId id="896" r:id="rId12"/>
    <p:sldId id="880" r:id="rId13"/>
    <p:sldId id="957" r:id="rId14"/>
    <p:sldId id="897" r:id="rId15"/>
    <p:sldId id="882" r:id="rId16"/>
    <p:sldId id="956" r:id="rId17"/>
    <p:sldId id="898" r:id="rId18"/>
    <p:sldId id="883" r:id="rId19"/>
    <p:sldId id="953" r:id="rId20"/>
    <p:sldId id="899" r:id="rId21"/>
    <p:sldId id="952" r:id="rId22"/>
    <p:sldId id="960" r:id="rId23"/>
    <p:sldId id="958" r:id="rId24"/>
    <p:sldId id="889" r:id="rId25"/>
    <p:sldId id="962" r:id="rId26"/>
  </p:sldIdLst>
  <p:sldSz cx="9144000" cy="6858000" type="screen4x3"/>
  <p:notesSz cx="6797675" cy="99282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054E16-4870-D240-9BD9-5D9D13DE22B5}" v="1" dt="2025-11-04T13:52:47.0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1707"/>
    <p:restoredTop sz="94749"/>
  </p:normalViewPr>
  <p:slideViewPr>
    <p:cSldViewPr snapToGrid="0">
      <p:cViewPr varScale="1">
        <p:scale>
          <a:sx n="107" d="100"/>
          <a:sy n="107" d="100"/>
        </p:scale>
        <p:origin x="1984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75CB852C-E544-C28E-EA2E-9105E9581E2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65" tIns="45482" rIns="90965" bIns="45482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pitchFamily="-96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F869AEEC-F369-D070-4575-91BF099C817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65" tIns="45482" rIns="90965" bIns="4548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-96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8" name="Rectangle 4">
            <a:extLst>
              <a:ext uri="{FF2B5EF4-FFF2-40B4-BE49-F238E27FC236}">
                <a16:creationId xmlns:a16="http://schemas.microsoft.com/office/drawing/2014/main" id="{7B440B4B-96B3-FEDB-5B9F-E64CEECBDD83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338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65" tIns="45482" rIns="90965" bIns="45482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pitchFamily="-96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9" name="Rectangle 5">
            <a:extLst>
              <a:ext uri="{FF2B5EF4-FFF2-40B4-BE49-F238E27FC236}">
                <a16:creationId xmlns:a16="http://schemas.microsoft.com/office/drawing/2014/main" id="{45434FE0-A313-FF24-ADE0-60F2FB8BF281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1338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65" tIns="45482" rIns="90965" bIns="45482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E21DDA7-2522-C745-8F05-F16CB810B55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9483997A-8436-DFB9-6257-08861B7CD31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65" tIns="45482" rIns="90965" bIns="45482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pitchFamily="-96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933088C1-B8D7-3E6F-3F5D-8EA3B95F22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65" tIns="45482" rIns="90965" bIns="45482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-96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E1B5945E-513C-E4FB-9FCF-A9507E68AA60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E725B868-760B-2B2F-0478-57F78516F6D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16463"/>
            <a:ext cx="5437187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65" tIns="45482" rIns="90965" bIns="454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078" name="Rectangle 6">
            <a:extLst>
              <a:ext uri="{FF2B5EF4-FFF2-40B4-BE49-F238E27FC236}">
                <a16:creationId xmlns:a16="http://schemas.microsoft.com/office/drawing/2014/main" id="{67C9851A-58F4-FC59-F889-1CEC756781EF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338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65" tIns="45482" rIns="90965" bIns="45482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ＭＳ Ｐゴシック" pitchFamily="-96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>
            <a:extLst>
              <a:ext uri="{FF2B5EF4-FFF2-40B4-BE49-F238E27FC236}">
                <a16:creationId xmlns:a16="http://schemas.microsoft.com/office/drawing/2014/main" id="{88FD77A4-3166-D85B-3A25-968295391E5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31338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65" tIns="45482" rIns="90965" bIns="45482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D2274DC-4C17-3B42-9801-0BB209B2BCE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96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2274DC-4C17-3B42-9801-0BB209B2BCEB}" type="slidenum">
              <a:rPr lang="en-US" altLang="en-US" smtClean="0"/>
              <a:pPr/>
              <a:t>25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9000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EC200F7-69A6-9EEC-A7F9-129F8ED204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64E7096-5C0D-A23D-A313-B282300BEC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NUT: Aspire to Lead</a:t>
            </a:r>
          </a:p>
        </p:txBody>
      </p:sp>
    </p:spTree>
    <p:extLst>
      <p:ext uri="{BB962C8B-B14F-4D97-AF65-F5344CB8AC3E}">
        <p14:creationId xmlns:p14="http://schemas.microsoft.com/office/powerpoint/2010/main" val="397366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0FB2D56-1CA0-03BF-324C-C287D68D7F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3ADDB92-48DE-8555-EC18-2A3E9C66707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NUT: Aspire to Lead</a:t>
            </a:r>
          </a:p>
        </p:txBody>
      </p:sp>
    </p:spTree>
    <p:extLst>
      <p:ext uri="{BB962C8B-B14F-4D97-AF65-F5344CB8AC3E}">
        <p14:creationId xmlns:p14="http://schemas.microsoft.com/office/powerpoint/2010/main" val="1520738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B4C7636-0047-0533-32A9-CA7AC45291F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BCF2265-B39A-17F5-99EB-136DA2D6E22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NUT: Aspire to Lead</a:t>
            </a:r>
          </a:p>
        </p:txBody>
      </p:sp>
    </p:spTree>
    <p:extLst>
      <p:ext uri="{BB962C8B-B14F-4D97-AF65-F5344CB8AC3E}">
        <p14:creationId xmlns:p14="http://schemas.microsoft.com/office/powerpoint/2010/main" val="645751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924300" cy="342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2500" y="1828800"/>
            <a:ext cx="3924300" cy="342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ACCC4C-E921-6FCC-F0E2-2ACD79F4EEC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D35CCA-CCD6-1599-CCA6-A2A007F7F86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NUT: Aspire to Lead</a:t>
            </a:r>
          </a:p>
        </p:txBody>
      </p:sp>
    </p:spTree>
    <p:extLst>
      <p:ext uri="{BB962C8B-B14F-4D97-AF65-F5344CB8AC3E}">
        <p14:creationId xmlns:p14="http://schemas.microsoft.com/office/powerpoint/2010/main" val="1028272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20AA2DA-D12B-C90E-E073-BCB163A2A3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338751CD-AA5B-6950-C286-7F8D4A3B06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NUT: Aspire to Lead</a:t>
            </a:r>
          </a:p>
        </p:txBody>
      </p:sp>
    </p:spTree>
    <p:extLst>
      <p:ext uri="{BB962C8B-B14F-4D97-AF65-F5344CB8AC3E}">
        <p14:creationId xmlns:p14="http://schemas.microsoft.com/office/powerpoint/2010/main" val="2179693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5179E28-9715-E4ED-26A8-0B96432D4EA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9CAD771-BBE1-4E05-2A35-A732B0FFF90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NUT: Aspire to Lead</a:t>
            </a:r>
          </a:p>
        </p:txBody>
      </p:sp>
    </p:spTree>
    <p:extLst>
      <p:ext uri="{BB962C8B-B14F-4D97-AF65-F5344CB8AC3E}">
        <p14:creationId xmlns:p14="http://schemas.microsoft.com/office/powerpoint/2010/main" val="3616681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8B5EF08-2556-1A5A-B59B-5026BF4057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79CAC3D-8663-108E-FB31-398E1767E6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NUT: Aspire to Lead</a:t>
            </a:r>
          </a:p>
        </p:txBody>
      </p:sp>
    </p:spTree>
    <p:extLst>
      <p:ext uri="{BB962C8B-B14F-4D97-AF65-F5344CB8AC3E}">
        <p14:creationId xmlns:p14="http://schemas.microsoft.com/office/powerpoint/2010/main" val="1025292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7F5C49-B5D4-754C-9687-7F8D4567081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5C93B5E-1E80-87A5-0A9E-9128E122FB0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NUT: Aspire to Lead</a:t>
            </a:r>
          </a:p>
        </p:txBody>
      </p:sp>
    </p:spTree>
    <p:extLst>
      <p:ext uri="{BB962C8B-B14F-4D97-AF65-F5344CB8AC3E}">
        <p14:creationId xmlns:p14="http://schemas.microsoft.com/office/powerpoint/2010/main" val="2819144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5E45C2-DAA2-D84A-CA10-747245B098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18BC1B-7932-0628-BA14-FF95FE5FEC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NUT: Aspire to Lead</a:t>
            </a:r>
          </a:p>
        </p:txBody>
      </p:sp>
    </p:spTree>
    <p:extLst>
      <p:ext uri="{BB962C8B-B14F-4D97-AF65-F5344CB8AC3E}">
        <p14:creationId xmlns:p14="http://schemas.microsoft.com/office/powerpoint/2010/main" val="4053791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B2068AA-A935-6AFD-94CC-421AB85621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30C987B-C4F4-B14D-0ED9-3EC5852828F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NUT: Aspire to Lead</a:t>
            </a:r>
          </a:p>
        </p:txBody>
      </p:sp>
    </p:spTree>
    <p:extLst>
      <p:ext uri="{BB962C8B-B14F-4D97-AF65-F5344CB8AC3E}">
        <p14:creationId xmlns:p14="http://schemas.microsoft.com/office/powerpoint/2010/main" val="478146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33400"/>
            <a:ext cx="2057400" cy="4724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533400"/>
            <a:ext cx="6019800" cy="4724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5719C94-32C4-55B1-6B27-6CAFEABEFE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C14108E-D412-C1AE-CB51-ACC94070811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NUT: Aspire to Lead</a:t>
            </a:r>
          </a:p>
        </p:txBody>
      </p:sp>
    </p:spTree>
    <p:extLst>
      <p:ext uri="{BB962C8B-B14F-4D97-AF65-F5344CB8AC3E}">
        <p14:creationId xmlns:p14="http://schemas.microsoft.com/office/powerpoint/2010/main" val="4070310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 descr="PowerpointImage">
            <a:extLst>
              <a:ext uri="{FF2B5EF4-FFF2-40B4-BE49-F238E27FC236}">
                <a16:creationId xmlns:a16="http://schemas.microsoft.com/office/drawing/2014/main" id="{8BB9E4A9-B7BE-35A9-FA5F-76955EE3B0B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>
            <a:extLst>
              <a:ext uri="{FF2B5EF4-FFF2-40B4-BE49-F238E27FC236}">
                <a16:creationId xmlns:a16="http://schemas.microsoft.com/office/drawing/2014/main" id="{F3807F80-0588-292C-5EC3-82B3DDA6CD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133600" y="533400"/>
            <a:ext cx="6781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3">
            <a:extLst>
              <a:ext uri="{FF2B5EF4-FFF2-40B4-BE49-F238E27FC236}">
                <a16:creationId xmlns:a16="http://schemas.microsoft.com/office/drawing/2014/main" id="{4EFCE6CB-87CE-8B6C-7569-667A4135EA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8001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6563367A-5731-C982-367B-40FC9CE98CA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ＭＳ Ｐゴシック" pitchFamily="-96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284B6C6-20BF-02A8-2E93-309DBFCF714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ＭＳ Ｐゴシック" pitchFamily="-96" charset="-128"/>
              </a:defRPr>
            </a:lvl1pPr>
          </a:lstStyle>
          <a:p>
            <a:pPr>
              <a:defRPr/>
            </a:pPr>
            <a:r>
              <a:rPr lang="en-US"/>
              <a:t>NUT: Aspire to Lead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-96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-96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-96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-96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-96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-96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-96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ＭＳ Ｐゴシック" pitchFamily="-96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guardian.com/education/2015/feb/03/headteacher-how-deal-with-stress-isolation-tips#img-1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AE388-2B63-4737-3C71-8F39389C9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Session 5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F4689F-9C57-2863-935A-BE2A6B6024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              </a:t>
            </a:r>
            <a:r>
              <a:rPr lang="en-US" b="1" dirty="0"/>
              <a:t>Drivers and Working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454BB6-E015-6280-A99E-5FFD738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621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3E597-A865-2DE6-5144-153BA7895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Leadership 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790E64-240F-5969-82DE-8418FA2F5F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What has been your greatest joy in your current role?</a:t>
            </a:r>
          </a:p>
          <a:p>
            <a:endParaRPr lang="en-US" sz="4000" dirty="0"/>
          </a:p>
          <a:p>
            <a:r>
              <a:rPr lang="en-US" sz="4000" dirty="0"/>
              <a:t>What has been your greatest challenge?</a:t>
            </a:r>
          </a:p>
          <a:p>
            <a:endParaRPr lang="en-US" sz="4000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E9760A-BEDC-7585-A64F-BB77E2293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8053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>
            <a:extLst>
              <a:ext uri="{FF2B5EF4-FFF2-40B4-BE49-F238E27FC236}">
                <a16:creationId xmlns:a16="http://schemas.microsoft.com/office/drawing/2014/main" id="{1E6B3273-B911-BA89-0862-7CB902134A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solidFill>
                  <a:schemeClr val="bg1"/>
                </a:solidFill>
              </a:rPr>
              <a:t>Driver Behaviours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D5092-11F6-3E47-3A40-9D614C0E96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828800"/>
            <a:ext cx="8001000" cy="4768850"/>
          </a:xfrm>
        </p:spPr>
        <p:txBody>
          <a:bodyPr/>
          <a:lstStyle/>
          <a:p>
            <a:pPr>
              <a:defRPr/>
            </a:pPr>
            <a:r>
              <a:rPr lang="en-GB" sz="2000" b="1"/>
              <a:t>Driver behaviours </a:t>
            </a:r>
            <a:r>
              <a:rPr lang="en-GB" sz="2000" b="1">
                <a:solidFill>
                  <a:srgbClr val="C00000"/>
                </a:solidFill>
              </a:rPr>
              <a:t>emerge from about the age of 7</a:t>
            </a:r>
            <a:r>
              <a:rPr lang="en-GB" sz="2000" b="1"/>
              <a:t>.  They are already established in adolescence and become familiar traits throughout adulthood.</a:t>
            </a:r>
          </a:p>
          <a:p>
            <a:pPr marL="0" indent="0">
              <a:buFontTx/>
              <a:buNone/>
              <a:defRPr/>
            </a:pPr>
            <a:endParaRPr lang="en-US" sz="2000"/>
          </a:p>
          <a:p>
            <a:pPr>
              <a:defRPr/>
            </a:pPr>
            <a:r>
              <a:rPr lang="en-GB" sz="2000" b="1"/>
              <a:t>Driver behaviours serve an important function because they give us </a:t>
            </a:r>
            <a:r>
              <a:rPr lang="en-GB" sz="2000" b="1">
                <a:solidFill>
                  <a:srgbClr val="C00000"/>
                </a:solidFill>
              </a:rPr>
              <a:t>shorthand clues about staying OK </a:t>
            </a:r>
            <a:r>
              <a:rPr lang="en-GB" sz="2000" b="1"/>
              <a:t>under pressure</a:t>
            </a:r>
          </a:p>
          <a:p>
            <a:pPr>
              <a:defRPr/>
            </a:pPr>
            <a:endParaRPr lang="en-US" sz="2000"/>
          </a:p>
          <a:p>
            <a:pPr>
              <a:defRPr/>
            </a:pPr>
            <a:r>
              <a:rPr lang="en-GB" sz="2000" b="1"/>
              <a:t>Driver behaviours </a:t>
            </a:r>
            <a:r>
              <a:rPr lang="en-GB" sz="2000" b="1">
                <a:solidFill>
                  <a:srgbClr val="C00000"/>
                </a:solidFill>
              </a:rPr>
              <a:t>can also be associated with positive attributes </a:t>
            </a:r>
          </a:p>
          <a:p>
            <a:pPr>
              <a:defRPr/>
            </a:pPr>
            <a:endParaRPr lang="en-GB" sz="2000" b="1"/>
          </a:p>
          <a:p>
            <a:pPr>
              <a:defRPr/>
            </a:pPr>
            <a:r>
              <a:rPr lang="en-GB" sz="2000" b="1"/>
              <a:t>However, they can become so familiar and over-used that </a:t>
            </a:r>
            <a:r>
              <a:rPr lang="en-GB" sz="2000" b="1">
                <a:solidFill>
                  <a:srgbClr val="C00000"/>
                </a:solidFill>
              </a:rPr>
              <a:t>they can inhibit our potential. </a:t>
            </a:r>
            <a:r>
              <a:rPr lang="en-GB" sz="2000" b="1"/>
              <a:t>They can get us stuck with behaviours that compound feelings of stress</a:t>
            </a:r>
            <a:r>
              <a:rPr lang="en-GB" sz="2000"/>
              <a:t>.</a:t>
            </a:r>
            <a:endParaRPr lang="en-US" sz="2000"/>
          </a:p>
          <a:p>
            <a:pPr>
              <a:defRPr/>
            </a:pPr>
            <a:endParaRPr lang="en-US" sz="2000"/>
          </a:p>
        </p:txBody>
      </p:sp>
      <p:sp>
        <p:nvSpPr>
          <p:cNvPr id="30723" name="Footer Placeholder 3">
            <a:extLst>
              <a:ext uri="{FF2B5EF4-FFF2-40B4-BE49-F238E27FC236}">
                <a16:creationId xmlns:a16="http://schemas.microsoft.com/office/drawing/2014/main" id="{F1AA10A2-4366-1F47-0132-0551A3BAD4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D1BA7-E007-E83F-5AC0-A1ACFC614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Working Styles/Driver </a:t>
            </a:r>
            <a:r>
              <a:rPr lang="en-US" b="1">
                <a:solidFill>
                  <a:schemeClr val="bg1"/>
                </a:solidFill>
              </a:rPr>
              <a:t>Behaviour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E0C891-A998-282F-EACE-40E4BF40EB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way we </a:t>
            </a:r>
            <a:r>
              <a:rPr lang="en-US" dirty="0" err="1"/>
              <a:t>organise</a:t>
            </a:r>
            <a:r>
              <a:rPr lang="en-US" dirty="0"/>
              <a:t> our work</a:t>
            </a:r>
          </a:p>
          <a:p>
            <a:r>
              <a:rPr lang="en-US" dirty="0"/>
              <a:t>Manage our time</a:t>
            </a:r>
          </a:p>
          <a:p>
            <a:r>
              <a:rPr lang="en-US" dirty="0"/>
              <a:t>Our style of communication</a:t>
            </a:r>
          </a:p>
          <a:p>
            <a:r>
              <a:rPr lang="en-US" dirty="0"/>
              <a:t>Even our sentence patterns!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749413-E1DA-2098-1A85-47C4EAEA6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4052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5">
            <a:extLst>
              <a:ext uri="{FF2B5EF4-FFF2-40B4-BE49-F238E27FC236}">
                <a16:creationId xmlns:a16="http://schemas.microsoft.com/office/drawing/2014/main" id="{7EA7F043-FF28-758E-2C99-BDD483ABA8D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solidFill>
                  <a:schemeClr val="bg1"/>
                </a:solidFill>
              </a:rPr>
              <a:t>5 Key Drivers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06CDB28-65DA-2CCF-5F90-A9F77E13D4E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Tx/>
              <a:buAutoNum type="arabicPeriod"/>
              <a:defRPr/>
            </a:pPr>
            <a:r>
              <a:rPr lang="en-US" b="1" dirty="0"/>
              <a:t>Be Perfect </a:t>
            </a:r>
          </a:p>
          <a:p>
            <a:pPr marL="514350" indent="-514350">
              <a:buFontTx/>
              <a:buAutoNum type="arabicPeriod"/>
              <a:defRPr/>
            </a:pPr>
            <a:r>
              <a:rPr lang="en-US" b="1" dirty="0"/>
              <a:t>Please Others</a:t>
            </a:r>
          </a:p>
          <a:p>
            <a:pPr marL="0" indent="0">
              <a:buFontTx/>
              <a:buNone/>
              <a:defRPr/>
            </a:pPr>
            <a:r>
              <a:rPr lang="en-US" b="1" dirty="0"/>
              <a:t>3.  Be Strong</a:t>
            </a:r>
          </a:p>
          <a:p>
            <a:pPr marL="514350" indent="-514350">
              <a:buFontTx/>
              <a:buAutoNum type="arabicPeriod" startAt="4"/>
              <a:defRPr/>
            </a:pPr>
            <a:r>
              <a:rPr lang="en-US" b="1" dirty="0"/>
              <a:t>Try Hard</a:t>
            </a:r>
          </a:p>
          <a:p>
            <a:pPr marL="0" indent="0">
              <a:buFontTx/>
              <a:buNone/>
              <a:defRPr/>
            </a:pPr>
            <a:r>
              <a:rPr lang="en-US" b="1" dirty="0"/>
              <a:t>5.  Hurry Up</a:t>
            </a:r>
          </a:p>
        </p:txBody>
      </p:sp>
      <p:sp>
        <p:nvSpPr>
          <p:cNvPr id="52227" name="Content Placeholder 1">
            <a:extLst>
              <a:ext uri="{FF2B5EF4-FFF2-40B4-BE49-F238E27FC236}">
                <a16:creationId xmlns:a16="http://schemas.microsoft.com/office/drawing/2014/main" id="{E5324163-9488-1A50-FAE3-E41E1A0AE04C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4762500" y="1828800"/>
            <a:ext cx="3924300" cy="4876800"/>
          </a:xfrm>
        </p:spPr>
        <p:txBody>
          <a:bodyPr/>
          <a:lstStyle/>
          <a:p>
            <a:pPr>
              <a:defRPr/>
            </a:pPr>
            <a:r>
              <a:rPr lang="en-US" altLang="en-US" sz="2400" dirty="0"/>
              <a:t>What are the key traits?</a:t>
            </a:r>
          </a:p>
          <a:p>
            <a:pPr marL="0" indent="0">
              <a:buFontTx/>
              <a:buNone/>
              <a:defRPr/>
            </a:pPr>
            <a:endParaRPr lang="en-US" altLang="en-US" sz="2400" dirty="0"/>
          </a:p>
          <a:p>
            <a:pPr>
              <a:defRPr/>
            </a:pPr>
            <a:r>
              <a:rPr lang="en-US" altLang="en-US" sz="2400" dirty="0"/>
              <a:t>What are the </a:t>
            </a:r>
            <a:r>
              <a:rPr lang="en-US" altLang="en-US" sz="2400" b="1" dirty="0">
                <a:solidFill>
                  <a:srgbClr val="00B050"/>
                </a:solidFill>
              </a:rPr>
              <a:t>positive</a:t>
            </a:r>
            <a:r>
              <a:rPr lang="en-US" altLang="en-US" sz="2400" dirty="0"/>
              <a:t> aspects?</a:t>
            </a:r>
          </a:p>
          <a:p>
            <a:pPr>
              <a:defRPr/>
            </a:pPr>
            <a:endParaRPr lang="en-US" altLang="en-US" sz="2400" dirty="0"/>
          </a:p>
          <a:p>
            <a:pPr>
              <a:defRPr/>
            </a:pPr>
            <a:r>
              <a:rPr lang="en-US" altLang="en-US" sz="2400" dirty="0"/>
              <a:t>What are the </a:t>
            </a:r>
            <a:r>
              <a:rPr lang="en-US" altLang="en-US" sz="2400" b="1" dirty="0">
                <a:solidFill>
                  <a:srgbClr val="FF0000"/>
                </a:solidFill>
              </a:rPr>
              <a:t>limiting</a:t>
            </a:r>
            <a:r>
              <a:rPr lang="en-US" altLang="en-US" sz="2400" dirty="0"/>
              <a:t> aspects?</a:t>
            </a:r>
          </a:p>
        </p:txBody>
      </p:sp>
      <p:sp>
        <p:nvSpPr>
          <p:cNvPr id="31748" name="Footer Placeholder 4">
            <a:extLst>
              <a:ext uri="{FF2B5EF4-FFF2-40B4-BE49-F238E27FC236}">
                <a16:creationId xmlns:a16="http://schemas.microsoft.com/office/drawing/2014/main" id="{BB54A681-0B10-CC7F-316D-9543E476D1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>
            <a:extLst>
              <a:ext uri="{FF2B5EF4-FFF2-40B4-BE49-F238E27FC236}">
                <a16:creationId xmlns:a16="http://schemas.microsoft.com/office/drawing/2014/main" id="{3393B9B9-5A38-596E-A0BC-7F66C6FC75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24075" y="333375"/>
            <a:ext cx="6781800" cy="1044575"/>
          </a:xfrm>
        </p:spPr>
        <p:txBody>
          <a:bodyPr/>
          <a:lstStyle/>
          <a:p>
            <a:pPr algn="l"/>
            <a:r>
              <a:rPr lang="en-US" altLang="en-US" sz="2400" b="1">
                <a:solidFill>
                  <a:schemeClr val="bg1"/>
                </a:solidFill>
              </a:rPr>
              <a:t>Be Perfect (</a:t>
            </a:r>
            <a:r>
              <a:rPr lang="en-US" altLang="en-US" sz="2400">
                <a:solidFill>
                  <a:schemeClr val="bg1"/>
                </a:solidFill>
              </a:rPr>
              <a:t>Concerned to do the</a:t>
            </a:r>
            <a:br>
              <a:rPr lang="en-US" altLang="en-US" sz="2400">
                <a:solidFill>
                  <a:schemeClr val="bg1"/>
                </a:solidFill>
              </a:rPr>
            </a:br>
            <a:r>
              <a:rPr lang="en-US" altLang="en-US" sz="2400">
                <a:solidFill>
                  <a:schemeClr val="bg1"/>
                </a:solidFill>
              </a:rPr>
              <a:t>right thing)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4A7E5D6E-13C5-F87D-2A4A-0FEA4686DBF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1700213"/>
          <a:ext cx="8001000" cy="497998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4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3635">
                <a:tc>
                  <a:txBody>
                    <a:bodyPr/>
                    <a:lstStyle/>
                    <a:p>
                      <a:r>
                        <a:rPr lang="en-US" sz="1800" dirty="0"/>
                        <a:t>POSITIVE TRAITS</a:t>
                      </a:r>
                    </a:p>
                  </a:txBody>
                  <a:tcPr marT="45738" marB="4573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STRESSORS ….</a:t>
                      </a:r>
                    </a:p>
                  </a:txBody>
                  <a:tcPr marT="45738" marB="45738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CAN LEAD TO…</a:t>
                      </a:r>
                    </a:p>
                  </a:txBody>
                  <a:tcPr marT="45738" marB="45738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6352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Very High Standards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Good attention to detail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Extremely Logical</a:t>
                      </a:r>
                    </a:p>
                  </a:txBody>
                  <a:tcPr marT="45738" marB="45738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Possibility of failure/mistakes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Winning/Losing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Loosening of control</a:t>
                      </a:r>
                    </a:p>
                  </a:txBody>
                  <a:tcPr marT="45738" marB="45738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Extreme self criticism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Pre-occupation with detail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Over controlling of others/situation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</a:txBody>
                  <a:tcPr marT="45738" marB="4573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2784" name="Footer Placeholder 3">
            <a:extLst>
              <a:ext uri="{FF2B5EF4-FFF2-40B4-BE49-F238E27FC236}">
                <a16:creationId xmlns:a16="http://schemas.microsoft.com/office/drawing/2014/main" id="{500CB46E-EF2B-589F-F30D-2981065768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/>
          </a:p>
        </p:txBody>
      </p:sp>
      <p:pic>
        <p:nvPicPr>
          <p:cNvPr id="32785" name="Picture 1">
            <a:extLst>
              <a:ext uri="{FF2B5EF4-FFF2-40B4-BE49-F238E27FC236}">
                <a16:creationId xmlns:a16="http://schemas.microsoft.com/office/drawing/2014/main" id="{1546F5CF-14E9-483C-AD42-1DE05CA2D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763" y="188913"/>
            <a:ext cx="1993900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A1753-88C0-6BEF-02B9-58325B29A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If you are “Be Perfect</a:t>
            </a:r>
            <a:r>
              <a:rPr lang="en-US" dirty="0">
                <a:solidFill>
                  <a:schemeClr val="bg1"/>
                </a:solidFill>
              </a:rPr>
              <a:t>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38C644-8A55-FDCB-1831-532D6998E4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828800"/>
            <a:ext cx="7990656" cy="3832448"/>
          </a:xfrm>
        </p:spPr>
        <p:txBody>
          <a:bodyPr/>
          <a:lstStyle/>
          <a:p>
            <a:r>
              <a:rPr lang="en-US" dirty="0"/>
              <a:t>Set realistic standards of performance and accuracy</a:t>
            </a:r>
          </a:p>
          <a:p>
            <a:r>
              <a:rPr lang="en-US" dirty="0"/>
              <a:t>Practice asking yourself what the consequences really are; do this whenever you make a mistake</a:t>
            </a:r>
          </a:p>
          <a:p>
            <a:r>
              <a:rPr lang="en-US" dirty="0"/>
              <a:t>Make a point of telling others that mistakes are not serious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A3CF08-A296-654E-A139-4B9FA23A8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1400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>
            <a:extLst>
              <a:ext uri="{FF2B5EF4-FFF2-40B4-BE49-F238E27FC236}">
                <a16:creationId xmlns:a16="http://schemas.microsoft.com/office/drawing/2014/main" id="{0FD74F43-8A52-C1D7-3160-251A135577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>
                <a:solidFill>
                  <a:schemeClr val="bg1"/>
                </a:solidFill>
              </a:rPr>
              <a:t>Re-stabilise…</a:t>
            </a:r>
          </a:p>
        </p:txBody>
      </p:sp>
      <p:pic>
        <p:nvPicPr>
          <p:cNvPr id="33794" name="Content Placeholder 4">
            <a:extLst>
              <a:ext uri="{FF2B5EF4-FFF2-40B4-BE49-F238E27FC236}">
                <a16:creationId xmlns:a16="http://schemas.microsoft.com/office/drawing/2014/main" id="{466E37B9-A563-529D-B3B6-2F9F0BFB1270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828800"/>
            <a:ext cx="3097212" cy="3429000"/>
          </a:xfrm>
        </p:spPr>
      </p:pic>
      <p:sp>
        <p:nvSpPr>
          <p:cNvPr id="33795" name="Content Placeholder 7">
            <a:extLst>
              <a:ext uri="{FF2B5EF4-FFF2-40B4-BE49-F238E27FC236}">
                <a16:creationId xmlns:a16="http://schemas.microsoft.com/office/drawing/2014/main" id="{745AB927-F5C7-6289-04BC-A27A79E0A606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altLang="en-US"/>
          </a:p>
          <a:p>
            <a:pPr marL="0" indent="0" algn="ctr">
              <a:buFontTx/>
              <a:buNone/>
            </a:pPr>
            <a:r>
              <a:rPr lang="en-US" altLang="en-US" sz="4000" b="1">
                <a:solidFill>
                  <a:srgbClr val="00B0F0"/>
                </a:solidFill>
              </a:rPr>
              <a:t>“ You are good enough as you are”</a:t>
            </a:r>
          </a:p>
        </p:txBody>
      </p:sp>
      <p:sp>
        <p:nvSpPr>
          <p:cNvPr id="33796" name="Footer Placeholder 3">
            <a:extLst>
              <a:ext uri="{FF2B5EF4-FFF2-40B4-BE49-F238E27FC236}">
                <a16:creationId xmlns:a16="http://schemas.microsoft.com/office/drawing/2014/main" id="{1F09FAF9-D989-0687-43AA-ECC155EB9E2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>
            <a:extLst>
              <a:ext uri="{FF2B5EF4-FFF2-40B4-BE49-F238E27FC236}">
                <a16:creationId xmlns:a16="http://schemas.microsoft.com/office/drawing/2014/main" id="{FA348D45-1775-E9D9-F46B-B19C34F37A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2400" b="1">
                <a:solidFill>
                  <a:schemeClr val="bg1"/>
                </a:solidFill>
              </a:rPr>
              <a:t>Please Others ( </a:t>
            </a:r>
            <a:r>
              <a:rPr lang="en-US" altLang="en-US" sz="2400">
                <a:solidFill>
                  <a:schemeClr val="bg1"/>
                </a:solidFill>
              </a:rPr>
              <a:t>At Your Own Cost)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EB6954BB-C2A5-9339-BE7F-60845FB9BBC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1828800"/>
          <a:ext cx="8001000" cy="42640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300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7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99975">
                <a:tc>
                  <a:txBody>
                    <a:bodyPr/>
                    <a:lstStyle/>
                    <a:p>
                      <a:r>
                        <a:rPr lang="en-US" sz="1600" dirty="0"/>
                        <a:t>POSITIVE TRAITS</a:t>
                      </a:r>
                    </a:p>
                    <a:p>
                      <a:endParaRPr lang="en-US" sz="1600" dirty="0"/>
                    </a:p>
                    <a:p>
                      <a:endParaRPr lang="en-US" sz="1600" dirty="0"/>
                    </a:p>
                  </a:txBody>
                  <a:tcPr marT="45719" marB="45719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STRESSORS….</a:t>
                      </a:r>
                    </a:p>
                  </a:txBody>
                  <a:tcPr marT="45719" marB="45719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CAN LEAD TO…</a:t>
                      </a:r>
                    </a:p>
                  </a:txBody>
                  <a:tcPr marT="45719" marB="45719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6405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Good Team Worker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Able communicator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Nurturing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Possibility of Conflict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Potential for Anger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Not belonging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Inability to say “No”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Divided loyalties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Taking on too many tasks</a:t>
                      </a:r>
                    </a:p>
                  </a:txBody>
                  <a:tcPr marT="45719" marB="45719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4832" name="Footer Placeholder 3">
            <a:extLst>
              <a:ext uri="{FF2B5EF4-FFF2-40B4-BE49-F238E27FC236}">
                <a16:creationId xmlns:a16="http://schemas.microsoft.com/office/drawing/2014/main" id="{A93CBC36-E96F-BA58-E036-AB37E1F0082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/>
          </a:p>
        </p:txBody>
      </p:sp>
      <p:pic>
        <p:nvPicPr>
          <p:cNvPr id="34833" name="Picture 1">
            <a:extLst>
              <a:ext uri="{FF2B5EF4-FFF2-40B4-BE49-F238E27FC236}">
                <a16:creationId xmlns:a16="http://schemas.microsoft.com/office/drawing/2014/main" id="{90CCAA27-8598-1E99-5FAC-C8B8AE14E9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400" y="188913"/>
            <a:ext cx="1651000" cy="133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3DCDA9-3734-0F87-D79A-A5066762D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If you are “Please Others”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8A9355-F09E-D2C9-672A-3A00FC081D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Start asking people questions to check what they want instead of guessing</a:t>
            </a:r>
          </a:p>
          <a:p>
            <a:r>
              <a:rPr lang="en-US" dirty="0"/>
              <a:t>Please yourself more often and ask other people for what you want</a:t>
            </a:r>
          </a:p>
          <a:p>
            <a:r>
              <a:rPr lang="en-US" dirty="0"/>
              <a:t>Practice telling other people firmly when they are wrong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12276F-21BC-41A5-8F06-1F66A4BE4D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213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>
            <a:extLst>
              <a:ext uri="{FF2B5EF4-FFF2-40B4-BE49-F238E27FC236}">
                <a16:creationId xmlns:a16="http://schemas.microsoft.com/office/drawing/2014/main" id="{81EC8DAE-86CE-92BC-DDF0-5F9218767D0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>
                <a:solidFill>
                  <a:schemeClr val="bg1"/>
                </a:solidFill>
              </a:rPr>
              <a:t>Re-stabilise…</a:t>
            </a:r>
          </a:p>
        </p:txBody>
      </p:sp>
      <p:pic>
        <p:nvPicPr>
          <p:cNvPr id="35842" name="Content Placeholder 4">
            <a:extLst>
              <a:ext uri="{FF2B5EF4-FFF2-40B4-BE49-F238E27FC236}">
                <a16:creationId xmlns:a16="http://schemas.microsoft.com/office/drawing/2014/main" id="{FB64C412-C5F7-6711-37DF-CFC425083F50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828800"/>
            <a:ext cx="3097212" cy="3429000"/>
          </a:xfrm>
        </p:spPr>
      </p:pic>
      <p:sp>
        <p:nvSpPr>
          <p:cNvPr id="35843" name="Content Placeholder 7">
            <a:extLst>
              <a:ext uri="{FF2B5EF4-FFF2-40B4-BE49-F238E27FC236}">
                <a16:creationId xmlns:a16="http://schemas.microsoft.com/office/drawing/2014/main" id="{E58BD3C3-47A2-1185-014A-D3B6E6C6D350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altLang="en-US"/>
          </a:p>
          <a:p>
            <a:pPr marL="0" indent="0" algn="ctr">
              <a:buFontTx/>
              <a:buNone/>
            </a:pPr>
            <a:r>
              <a:rPr lang="en-US" altLang="en-US" sz="4000" b="1">
                <a:solidFill>
                  <a:srgbClr val="00B0F0"/>
                </a:solidFill>
              </a:rPr>
              <a:t>“ It’s OK to take care of your own needs”</a:t>
            </a:r>
          </a:p>
        </p:txBody>
      </p:sp>
      <p:sp>
        <p:nvSpPr>
          <p:cNvPr id="35844" name="Footer Placeholder 3">
            <a:extLst>
              <a:ext uri="{FF2B5EF4-FFF2-40B4-BE49-F238E27FC236}">
                <a16:creationId xmlns:a16="http://schemas.microsoft.com/office/drawing/2014/main" id="{4BFDB7BA-0A7E-7667-C0BC-BBD1BE0C007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1">
            <a:extLst>
              <a:ext uri="{FF2B5EF4-FFF2-40B4-BE49-F238E27FC236}">
                <a16:creationId xmlns:a16="http://schemas.microsoft.com/office/drawing/2014/main" id="{E33C19F5-CF47-AE56-CD18-4E26AC2E81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en-US" sz="2800" b="1">
                <a:solidFill>
                  <a:schemeClr val="bg1"/>
                </a:solidFill>
              </a:rPr>
              <a:t>Be Strong </a:t>
            </a:r>
            <a:r>
              <a:rPr lang="en-US" altLang="en-US" sz="2800">
                <a:solidFill>
                  <a:schemeClr val="bg1"/>
                </a:solidFill>
              </a:rPr>
              <a:t>(On the Outside)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C98A7FAA-9CA9-EC07-6955-6EDD5FC41B2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1828800"/>
          <a:ext cx="8001000" cy="397668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0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00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32590">
                <a:tc>
                  <a:txBody>
                    <a:bodyPr/>
                    <a:lstStyle/>
                    <a:p>
                      <a:r>
                        <a:rPr lang="en-US" sz="2400" b="1" dirty="0"/>
                        <a:t>POSITIVE TRAITS</a:t>
                      </a:r>
                    </a:p>
                  </a:txBody>
                  <a:tcPr marT="45727" marB="4572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STRESSORS….</a:t>
                      </a:r>
                    </a:p>
                  </a:txBody>
                  <a:tcPr marT="45727" marB="45727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CAN LEAD TO…</a:t>
                      </a:r>
                    </a:p>
                  </a:txBody>
                  <a:tcPr marT="45727" marB="45727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409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/>
                        <a:t>Great Negotiator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/>
                        <a:t>Self Directed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/>
                        <a:t>Usually Calm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Potential for exposing feelings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Possibility of people getting close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Not being in control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/>
                        <a:t>Bottling things up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/>
                        <a:t>Snapping in private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/>
                        <a:t>Withdrawing from others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6880" name="Footer Placeholder 3">
            <a:extLst>
              <a:ext uri="{FF2B5EF4-FFF2-40B4-BE49-F238E27FC236}">
                <a16:creationId xmlns:a16="http://schemas.microsoft.com/office/drawing/2014/main" id="{B947D1B0-2775-C3C6-E49E-4839683BCF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/>
          </a:p>
        </p:txBody>
      </p:sp>
      <p:pic>
        <p:nvPicPr>
          <p:cNvPr id="36881" name="Picture 1">
            <a:extLst>
              <a:ext uri="{FF2B5EF4-FFF2-40B4-BE49-F238E27FC236}">
                <a16:creationId xmlns:a16="http://schemas.microsoft.com/office/drawing/2014/main" id="{706D2541-254E-E0D3-44D7-0CCF8B416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88913"/>
            <a:ext cx="2098675" cy="163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28205-02F9-43CD-5DE3-94B6C2AFD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If you are “Be Strong”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352E7-E41F-CBEF-5758-31C9B95571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Check when you are taking on too much (because others expect you to)</a:t>
            </a:r>
          </a:p>
          <a:p>
            <a:r>
              <a:rPr lang="en-US" dirty="0"/>
              <a:t>Ask other people to help you</a:t>
            </a:r>
          </a:p>
          <a:p>
            <a:r>
              <a:rPr lang="en-US" dirty="0"/>
              <a:t>Find a way to name and express your feelings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4A754D-2E52-3CBB-9F19-332A559A7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29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>
            <a:extLst>
              <a:ext uri="{FF2B5EF4-FFF2-40B4-BE49-F238E27FC236}">
                <a16:creationId xmlns:a16="http://schemas.microsoft.com/office/drawing/2014/main" id="{49459DFE-465B-C4B0-1AF8-C4B2CFA474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>
                <a:solidFill>
                  <a:schemeClr val="bg1"/>
                </a:solidFill>
              </a:rPr>
              <a:t>Re-stabilise…</a:t>
            </a:r>
          </a:p>
        </p:txBody>
      </p:sp>
      <p:pic>
        <p:nvPicPr>
          <p:cNvPr id="37890" name="Content Placeholder 4">
            <a:extLst>
              <a:ext uri="{FF2B5EF4-FFF2-40B4-BE49-F238E27FC236}">
                <a16:creationId xmlns:a16="http://schemas.microsoft.com/office/drawing/2014/main" id="{BC4C64DA-C2A8-43A3-73DA-D9653F679CD4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828800"/>
            <a:ext cx="3097212" cy="3429000"/>
          </a:xfrm>
        </p:spPr>
      </p:pic>
      <p:sp>
        <p:nvSpPr>
          <p:cNvPr id="37891" name="Content Placeholder 7">
            <a:extLst>
              <a:ext uri="{FF2B5EF4-FFF2-40B4-BE49-F238E27FC236}">
                <a16:creationId xmlns:a16="http://schemas.microsoft.com/office/drawing/2014/main" id="{10241686-DA64-CF24-9A7A-9C55B650D148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4762500" y="1828800"/>
            <a:ext cx="3924300" cy="3832225"/>
          </a:xfrm>
        </p:spPr>
        <p:txBody>
          <a:bodyPr/>
          <a:lstStyle/>
          <a:p>
            <a:pPr marL="0" indent="0">
              <a:buFontTx/>
              <a:buNone/>
            </a:pPr>
            <a:endParaRPr lang="en-US" altLang="en-US"/>
          </a:p>
          <a:p>
            <a:pPr marL="0" indent="0" algn="ctr">
              <a:buFontTx/>
              <a:buNone/>
            </a:pPr>
            <a:r>
              <a:rPr lang="en-US" altLang="en-US" sz="4000" b="1">
                <a:solidFill>
                  <a:srgbClr val="00B0F0"/>
                </a:solidFill>
              </a:rPr>
              <a:t>“ It’s OK to ask for the help you need &amp; express your feelings”</a:t>
            </a:r>
          </a:p>
        </p:txBody>
      </p:sp>
      <p:sp>
        <p:nvSpPr>
          <p:cNvPr id="37892" name="Footer Placeholder 3">
            <a:extLst>
              <a:ext uri="{FF2B5EF4-FFF2-40B4-BE49-F238E27FC236}">
                <a16:creationId xmlns:a16="http://schemas.microsoft.com/office/drawing/2014/main" id="{D270E505-824F-09B3-3245-08719DC26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>
            <a:extLst>
              <a:ext uri="{FF2B5EF4-FFF2-40B4-BE49-F238E27FC236}">
                <a16:creationId xmlns:a16="http://schemas.microsoft.com/office/drawing/2014/main" id="{79A0FAC8-DD80-2604-D37A-A8DD18FA0A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24075" y="692150"/>
            <a:ext cx="6781800" cy="685800"/>
          </a:xfrm>
        </p:spPr>
        <p:txBody>
          <a:bodyPr/>
          <a:lstStyle/>
          <a:p>
            <a:pPr algn="l"/>
            <a:r>
              <a:rPr lang="en-US" altLang="en-US" sz="2800" b="1">
                <a:solidFill>
                  <a:schemeClr val="bg1"/>
                </a:solidFill>
              </a:rPr>
              <a:t>Try Hard </a:t>
            </a:r>
            <a:r>
              <a:rPr lang="en-US" altLang="en-US" sz="2800">
                <a:solidFill>
                  <a:schemeClr val="bg1"/>
                </a:solidFill>
              </a:rPr>
              <a:t>(But don’t succeed)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B85AFF2-E60D-1996-85CE-A85AE4D0A0A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1828800"/>
          <a:ext cx="8001000" cy="442753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0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00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14374">
                <a:tc>
                  <a:txBody>
                    <a:bodyPr/>
                    <a:lstStyle/>
                    <a:p>
                      <a:r>
                        <a:rPr lang="en-US" sz="1800" dirty="0"/>
                        <a:t>POSITIVE TRAITS</a:t>
                      </a:r>
                    </a:p>
                    <a:p>
                      <a:endParaRPr lang="en-US" sz="1800" dirty="0"/>
                    </a:p>
                  </a:txBody>
                  <a:tcPr marT="45707" marB="45707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STRESSORS….</a:t>
                      </a:r>
                    </a:p>
                  </a:txBody>
                  <a:tcPr marT="45707" marB="45707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CAN LEAD TO…</a:t>
                      </a:r>
                    </a:p>
                  </a:txBody>
                  <a:tcPr marT="45707" marB="45707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13164">
                <a:tc>
                  <a:txBody>
                    <a:bodyPr/>
                    <a:lstStyle/>
                    <a:p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/>
                        <a:t>Initiates projects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/>
                        <a:t>Energetic &amp; Enthusiastic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b="1" dirty="0"/>
                        <a:t>Creative</a:t>
                      </a:r>
                    </a:p>
                  </a:txBody>
                  <a:tcPr marT="45707" marB="45707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endParaRPr lang="en-US" sz="18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Accountability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Responsibility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0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000" dirty="0"/>
                        <a:t>Timescales &amp; deadlines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</a:txBody>
                  <a:tcPr marT="45707" marB="45707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Missing essential details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Failure to arrive and finish on time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Self-sabotage</a:t>
                      </a:r>
                    </a:p>
                    <a:p>
                      <a:endParaRPr lang="en-US" sz="1800" dirty="0"/>
                    </a:p>
                  </a:txBody>
                  <a:tcPr marT="45707" marB="4570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8928" name="Footer Placeholder 3">
            <a:extLst>
              <a:ext uri="{FF2B5EF4-FFF2-40B4-BE49-F238E27FC236}">
                <a16:creationId xmlns:a16="http://schemas.microsoft.com/office/drawing/2014/main" id="{21BD6E7F-40A4-BB10-8E38-EC2C64A46ED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/>
          </a:p>
        </p:txBody>
      </p:sp>
      <p:pic>
        <p:nvPicPr>
          <p:cNvPr id="38929" name="Picture 1">
            <a:extLst>
              <a:ext uri="{FF2B5EF4-FFF2-40B4-BE49-F238E27FC236}">
                <a16:creationId xmlns:a16="http://schemas.microsoft.com/office/drawing/2014/main" id="{F18383F8-8AC4-33C8-A982-0009F00C7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80975"/>
            <a:ext cx="1851025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BEB77-E0E6-A639-412C-9D3F0049B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If you are “Try Hard”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AD71C5-7331-30E4-A733-04FD798052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Stop volunteering</a:t>
            </a:r>
          </a:p>
          <a:p>
            <a:r>
              <a:rPr lang="en-US" dirty="0"/>
              <a:t>Make a plan that includes finishing a task and then sticking to that plan through to a conclusion.</a:t>
            </a:r>
          </a:p>
          <a:p>
            <a:r>
              <a:rPr lang="en-US" dirty="0"/>
              <a:t>Check out the parameters of a task so that you only do what is expected.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5DC8F2-ABC5-09ED-0A2E-A8ED85657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0132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>
            <a:extLst>
              <a:ext uri="{FF2B5EF4-FFF2-40B4-BE49-F238E27FC236}">
                <a16:creationId xmlns:a16="http://schemas.microsoft.com/office/drawing/2014/main" id="{17B8E96A-24C5-C280-F951-B031F45BBD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b="1">
                <a:solidFill>
                  <a:schemeClr val="bg1"/>
                </a:solidFill>
              </a:rPr>
              <a:t>Re-stabilise…</a:t>
            </a:r>
          </a:p>
        </p:txBody>
      </p:sp>
      <p:pic>
        <p:nvPicPr>
          <p:cNvPr id="39938" name="Content Placeholder 4">
            <a:extLst>
              <a:ext uri="{FF2B5EF4-FFF2-40B4-BE49-F238E27FC236}">
                <a16:creationId xmlns:a16="http://schemas.microsoft.com/office/drawing/2014/main" id="{A2DD8562-3AB2-E221-7D1C-F0FE14CA5AC1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828800"/>
            <a:ext cx="3097212" cy="3429000"/>
          </a:xfrm>
        </p:spPr>
      </p:pic>
      <p:sp>
        <p:nvSpPr>
          <p:cNvPr id="39939" name="Content Placeholder 7">
            <a:extLst>
              <a:ext uri="{FF2B5EF4-FFF2-40B4-BE49-F238E27FC236}">
                <a16:creationId xmlns:a16="http://schemas.microsoft.com/office/drawing/2014/main" id="{72215917-80D9-2B7B-649A-06C609B3A4DE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altLang="en-US"/>
          </a:p>
          <a:p>
            <a:pPr marL="0" indent="0" algn="ctr">
              <a:buFontTx/>
              <a:buNone/>
            </a:pPr>
            <a:r>
              <a:rPr lang="en-US" altLang="en-US" sz="4000" b="1">
                <a:solidFill>
                  <a:srgbClr val="00B0F0"/>
                </a:solidFill>
              </a:rPr>
              <a:t>“ It’s OK to just do it”</a:t>
            </a:r>
          </a:p>
        </p:txBody>
      </p:sp>
      <p:sp>
        <p:nvSpPr>
          <p:cNvPr id="39940" name="Footer Placeholder 3">
            <a:extLst>
              <a:ext uri="{FF2B5EF4-FFF2-40B4-BE49-F238E27FC236}">
                <a16:creationId xmlns:a16="http://schemas.microsoft.com/office/drawing/2014/main" id="{DC2F9F59-D48D-C9CA-BE12-A344D0D94E9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>
            <a:extLst>
              <a:ext uri="{FF2B5EF4-FFF2-40B4-BE49-F238E27FC236}">
                <a16:creationId xmlns:a16="http://schemas.microsoft.com/office/drawing/2014/main" id="{80E1D420-F615-8374-EE6C-D78FB32A4B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24075" y="692150"/>
            <a:ext cx="6781800" cy="685800"/>
          </a:xfrm>
        </p:spPr>
        <p:txBody>
          <a:bodyPr/>
          <a:lstStyle/>
          <a:p>
            <a:pPr algn="l"/>
            <a:r>
              <a:rPr lang="en-US" altLang="en-US" sz="2000" b="1">
                <a:solidFill>
                  <a:schemeClr val="bg1"/>
                </a:solidFill>
              </a:rPr>
              <a:t>Hurry Up (busyness = effectiveness)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7A125785-0CBC-FC9C-64F8-3BDC887464B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1828800"/>
          <a:ext cx="8001000" cy="376078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0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00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74510">
                <a:tc>
                  <a:txBody>
                    <a:bodyPr/>
                    <a:lstStyle/>
                    <a:p>
                      <a:r>
                        <a:rPr lang="en-US" sz="1800" b="1" dirty="0"/>
                        <a:t>POSITIVE TRAITS</a:t>
                      </a:r>
                    </a:p>
                  </a:txBody>
                  <a:tcPr marT="45724" marB="45724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STRESSORS…</a:t>
                      </a:r>
                    </a:p>
                  </a:txBody>
                  <a:tcPr marT="45724" marB="45724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CAN LEAD TO..</a:t>
                      </a:r>
                    </a:p>
                  </a:txBody>
                  <a:tcPr marT="45724" marB="45724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86278"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Lively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Adventurous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Enthusiastic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dirty="0"/>
                        <a:t>Need for accuracy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en-US" sz="1800" dirty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dirty="0"/>
                        <a:t>Too many competing priorities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en-US" sz="1800" dirty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dirty="0"/>
                        <a:t>Paperwork!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Inability to think straight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Juggling too many balls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8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1" dirty="0"/>
                        <a:t>Making ‘silly’ mistakes</a:t>
                      </a:r>
                    </a:p>
                    <a:p>
                      <a:endParaRPr lang="en-US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0976" name="Footer Placeholder 3">
            <a:extLst>
              <a:ext uri="{FF2B5EF4-FFF2-40B4-BE49-F238E27FC236}">
                <a16:creationId xmlns:a16="http://schemas.microsoft.com/office/drawing/2014/main" id="{96A67A98-CF67-B050-0411-320F6EEFB6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/>
          </a:p>
        </p:txBody>
      </p:sp>
      <p:pic>
        <p:nvPicPr>
          <p:cNvPr id="40977" name="Picture 1">
            <a:extLst>
              <a:ext uri="{FF2B5EF4-FFF2-40B4-BE49-F238E27FC236}">
                <a16:creationId xmlns:a16="http://schemas.microsoft.com/office/drawing/2014/main" id="{F62C6B2F-5127-BAF1-727D-31BC13C449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115888"/>
            <a:ext cx="1885950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5558E-461B-FE94-A1AD-5F7648F0F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If you are ”Hurry Up”…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BCE695-5244-D3A9-F164-527005BDD0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Plan your work in stages, setting interim target dates</a:t>
            </a:r>
          </a:p>
          <a:p>
            <a:r>
              <a:rPr lang="en-US" dirty="0"/>
              <a:t>Concentrate on listening carefully to others until they finish speaking</a:t>
            </a:r>
          </a:p>
          <a:p>
            <a:r>
              <a:rPr lang="en-US" dirty="0"/>
              <a:t>Explore effective ways for slowing down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86EC61-F5B0-1468-A3CB-EF32DB517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187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>
            <a:extLst>
              <a:ext uri="{FF2B5EF4-FFF2-40B4-BE49-F238E27FC236}">
                <a16:creationId xmlns:a16="http://schemas.microsoft.com/office/drawing/2014/main" id="{E74FD5E5-30FA-9ACE-8F42-31F86787EE4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>
                <a:solidFill>
                  <a:schemeClr val="bg1"/>
                </a:solidFill>
              </a:rPr>
              <a:t>Re-stabilise…</a:t>
            </a:r>
          </a:p>
        </p:txBody>
      </p:sp>
      <p:pic>
        <p:nvPicPr>
          <p:cNvPr id="41986" name="Content Placeholder 4">
            <a:extLst>
              <a:ext uri="{FF2B5EF4-FFF2-40B4-BE49-F238E27FC236}">
                <a16:creationId xmlns:a16="http://schemas.microsoft.com/office/drawing/2014/main" id="{E68A0D51-27CB-6A4F-0D2B-03586DAA71BB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828800"/>
            <a:ext cx="3097212" cy="3429000"/>
          </a:xfrm>
        </p:spPr>
      </p:pic>
      <p:sp>
        <p:nvSpPr>
          <p:cNvPr id="41987" name="Content Placeholder 7">
            <a:extLst>
              <a:ext uri="{FF2B5EF4-FFF2-40B4-BE49-F238E27FC236}">
                <a16:creationId xmlns:a16="http://schemas.microsoft.com/office/drawing/2014/main" id="{882DAD95-4829-B8FD-5453-00C22763173B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en-US" altLang="en-US"/>
          </a:p>
          <a:p>
            <a:pPr marL="0" indent="0" algn="ctr">
              <a:buFontTx/>
              <a:buNone/>
            </a:pPr>
            <a:r>
              <a:rPr lang="en-US" altLang="en-US" sz="4000" b="1">
                <a:solidFill>
                  <a:srgbClr val="00B0F0"/>
                </a:solidFill>
              </a:rPr>
              <a:t>“ It’s OK to take your time”</a:t>
            </a:r>
          </a:p>
        </p:txBody>
      </p:sp>
      <p:sp>
        <p:nvSpPr>
          <p:cNvPr id="41988" name="Footer Placeholder 3">
            <a:extLst>
              <a:ext uri="{FF2B5EF4-FFF2-40B4-BE49-F238E27FC236}">
                <a16:creationId xmlns:a16="http://schemas.microsoft.com/office/drawing/2014/main" id="{BC88AAB3-12F7-9D91-6A30-6A78B182DD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5BE68-9062-6BC9-DFD7-8B20CFC2D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Drivers overview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6A5AA2CA-0FE8-D80B-F704-CDFDB93CDE4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1828800"/>
          <a:ext cx="8001000" cy="4394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00250">
                  <a:extLst>
                    <a:ext uri="{9D8B030D-6E8A-4147-A177-3AD203B41FA5}">
                      <a16:colId xmlns:a16="http://schemas.microsoft.com/office/drawing/2014/main" val="1265092205"/>
                    </a:ext>
                  </a:extLst>
                </a:gridCol>
                <a:gridCol w="2000250">
                  <a:extLst>
                    <a:ext uri="{9D8B030D-6E8A-4147-A177-3AD203B41FA5}">
                      <a16:colId xmlns:a16="http://schemas.microsoft.com/office/drawing/2014/main" val="260933538"/>
                    </a:ext>
                  </a:extLst>
                </a:gridCol>
                <a:gridCol w="2000250">
                  <a:extLst>
                    <a:ext uri="{9D8B030D-6E8A-4147-A177-3AD203B41FA5}">
                      <a16:colId xmlns:a16="http://schemas.microsoft.com/office/drawing/2014/main" val="624597481"/>
                    </a:ext>
                  </a:extLst>
                </a:gridCol>
                <a:gridCol w="2000250">
                  <a:extLst>
                    <a:ext uri="{9D8B030D-6E8A-4147-A177-3AD203B41FA5}">
                      <a16:colId xmlns:a16="http://schemas.microsoft.com/office/drawing/2014/main" val="9495006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Driver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Key Trait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Strengths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Under stress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5396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Hurry Up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Fast pace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Can achieve a lot in short  time frames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Rush, cram, procrastinate, juggling too many things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9221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Be Perfect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Accuracy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Well-organised and efficient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Highly self-critical</a:t>
                      </a:r>
                    </a:p>
                    <a:p>
                      <a:r>
                        <a:rPr lang="en-US" dirty="0"/>
                        <a:t>Poor delegation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09528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Please Others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Collegial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Understanding, empathetic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Reluctant to challenge, adds qualifiers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12016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Try Hard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Enthusiasm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Get things off the ground, volunteer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Poor follow through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36278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Be Strong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Calm under pressure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Reliable, steady, honest feedback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Reluctant to ask for help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5675854"/>
                  </a:ext>
                </a:extLst>
              </a:tr>
            </a:tbl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166796-AFF7-3339-0B83-BCD0714F8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1877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5">
            <a:extLst>
              <a:ext uri="{FF2B5EF4-FFF2-40B4-BE49-F238E27FC236}">
                <a16:creationId xmlns:a16="http://schemas.microsoft.com/office/drawing/2014/main" id="{27F9BA2E-11A3-6A7E-368A-76A5212E9A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>
                <a:solidFill>
                  <a:schemeClr val="bg1"/>
                </a:solidFill>
              </a:rPr>
              <a:t>Developing Your Capacity to Lead Well</a:t>
            </a:r>
          </a:p>
        </p:txBody>
      </p:sp>
      <p:sp>
        <p:nvSpPr>
          <p:cNvPr id="43010" name="Content Placeholder 6">
            <a:extLst>
              <a:ext uri="{FF2B5EF4-FFF2-40B4-BE49-F238E27FC236}">
                <a16:creationId xmlns:a16="http://schemas.microsoft.com/office/drawing/2014/main" id="{DC66F061-53FD-6AFC-8933-1629180F7CF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85800" y="1594338"/>
            <a:ext cx="8001000" cy="5111262"/>
          </a:xfrm>
        </p:spPr>
        <p:txBody>
          <a:bodyPr/>
          <a:lstStyle/>
          <a:p>
            <a:pPr marL="514350" indent="-514350">
              <a:buFontTx/>
              <a:buAutoNum type="arabicPeriod"/>
            </a:pPr>
            <a:r>
              <a:rPr lang="en-US" altLang="en-US" sz="2800" b="1" dirty="0" err="1"/>
              <a:t>Xxxx</a:t>
            </a:r>
            <a:r>
              <a:rPr lang="en-US" altLang="en-US" sz="2800" b="1" dirty="0"/>
              <a:t> Driver resonates for me because….</a:t>
            </a:r>
          </a:p>
          <a:p>
            <a:pPr marL="514350" indent="-514350">
              <a:buFontTx/>
              <a:buAutoNum type="arabicPeriod"/>
            </a:pPr>
            <a:r>
              <a:rPr lang="en-US" altLang="en-US" sz="2800" dirty="0"/>
              <a:t>On a good day this means….</a:t>
            </a:r>
          </a:p>
          <a:p>
            <a:pPr marL="514350" indent="-514350">
              <a:buFontTx/>
              <a:buAutoNum type="arabicPeriod"/>
            </a:pPr>
            <a:r>
              <a:rPr lang="en-US" altLang="en-US" sz="2800" b="1" dirty="0"/>
              <a:t>When I am under stress this means …</a:t>
            </a:r>
          </a:p>
          <a:p>
            <a:pPr marL="514350" indent="-514350">
              <a:buFontTx/>
              <a:buAutoNum type="arabicPeriod"/>
            </a:pPr>
            <a:r>
              <a:rPr lang="en-US" altLang="en-US" sz="2800" dirty="0"/>
              <a:t>In my development as a leader, I want to be able to…</a:t>
            </a:r>
            <a:endParaRPr lang="en-US" altLang="en-US" sz="2800" b="1" dirty="0"/>
          </a:p>
          <a:p>
            <a:pPr marL="514350" indent="-514350">
              <a:buFontTx/>
              <a:buAutoNum type="arabicPeriod"/>
            </a:pPr>
            <a:r>
              <a:rPr lang="en-US" altLang="en-US" sz="2800" b="1" dirty="0"/>
              <a:t>This matters to me because…</a:t>
            </a:r>
          </a:p>
          <a:p>
            <a:pPr marL="514350" indent="-514350">
              <a:buFontTx/>
              <a:buAutoNum type="arabicPeriod"/>
            </a:pPr>
            <a:r>
              <a:rPr lang="en-US" altLang="en-US" sz="2800" dirty="0"/>
              <a:t>Initial steps I can take are… …</a:t>
            </a:r>
          </a:p>
          <a:p>
            <a:pPr marL="514350" indent="-514350">
              <a:buFontTx/>
              <a:buAutoNum type="arabicPeriod"/>
            </a:pPr>
            <a:r>
              <a:rPr lang="en-US" altLang="en-US" sz="2800" b="1" dirty="0"/>
              <a:t>When I take these steps, the benefits to me will be</a:t>
            </a:r>
          </a:p>
          <a:p>
            <a:pPr marL="514350" indent="-514350">
              <a:buFontTx/>
              <a:buAutoNum type="arabicPeriod"/>
            </a:pPr>
            <a:r>
              <a:rPr lang="en-US" altLang="en-US" sz="2800" dirty="0"/>
              <a:t>The benefit to others will be…</a:t>
            </a:r>
            <a:endParaRPr lang="en-US" altLang="en-US" sz="3600" dirty="0"/>
          </a:p>
        </p:txBody>
      </p:sp>
      <p:sp>
        <p:nvSpPr>
          <p:cNvPr id="43011" name="Footer Placeholder 4">
            <a:extLst>
              <a:ext uri="{FF2B5EF4-FFF2-40B4-BE49-F238E27FC236}">
                <a16:creationId xmlns:a16="http://schemas.microsoft.com/office/drawing/2014/main" id="{36E00C6E-8824-5C9C-7A3D-E3C997D5631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18873330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05DD3-DC81-DC4A-C9ED-56FBA9F32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Change takes time…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423848-A453-FEF2-B7F6-F22D9315B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484784"/>
            <a:ext cx="7992888" cy="4968552"/>
          </a:xfrm>
        </p:spPr>
        <p:txBody>
          <a:bodyPr/>
          <a:lstStyle/>
          <a:p>
            <a:r>
              <a:rPr lang="en-US" sz="2400" b="1" dirty="0"/>
              <a:t>Hurry Ups </a:t>
            </a:r>
            <a:r>
              <a:rPr lang="en-US" sz="2400" dirty="0"/>
              <a:t>gets praised for being quick; </a:t>
            </a:r>
            <a:r>
              <a:rPr lang="en-US" sz="2400" dirty="0">
                <a:solidFill>
                  <a:srgbClr val="C00000"/>
                </a:solidFill>
              </a:rPr>
              <a:t>so set out to get praise for accuracy as well</a:t>
            </a:r>
          </a:p>
          <a:p>
            <a:r>
              <a:rPr lang="en-US" sz="2400" b="1" dirty="0"/>
              <a:t>Be Perfects </a:t>
            </a:r>
            <a:r>
              <a:rPr lang="en-US" sz="2400" dirty="0"/>
              <a:t>get praised for accuracy: </a:t>
            </a:r>
            <a:r>
              <a:rPr lang="en-US" sz="2400" dirty="0">
                <a:solidFill>
                  <a:srgbClr val="C00000"/>
                </a:solidFill>
              </a:rPr>
              <a:t>look for recognition for meeting deadlines and appropriate levels of detail</a:t>
            </a:r>
          </a:p>
          <a:p>
            <a:r>
              <a:rPr lang="en-US" sz="2400" dirty="0"/>
              <a:t>Everybody thinks </a:t>
            </a:r>
            <a:r>
              <a:rPr lang="en-US" sz="2400" b="1" dirty="0"/>
              <a:t>Please Others </a:t>
            </a:r>
            <a:r>
              <a:rPr lang="en-US" sz="2400" dirty="0"/>
              <a:t>are nice: </a:t>
            </a:r>
            <a:r>
              <a:rPr lang="en-US" sz="2400" dirty="0">
                <a:solidFill>
                  <a:srgbClr val="C00000"/>
                </a:solidFill>
              </a:rPr>
              <a:t>aim for recognition for being assertive</a:t>
            </a:r>
          </a:p>
          <a:p>
            <a:r>
              <a:rPr lang="en-US" sz="2400" b="1" dirty="0"/>
              <a:t>Try Hard </a:t>
            </a:r>
            <a:r>
              <a:rPr lang="en-US" sz="2400" dirty="0"/>
              <a:t>people score points for enthusiasm; </a:t>
            </a:r>
            <a:r>
              <a:rPr lang="en-US" sz="2400" dirty="0">
                <a:solidFill>
                  <a:srgbClr val="C00000"/>
                </a:solidFill>
              </a:rPr>
              <a:t>get recognition for finishing task- successfully</a:t>
            </a:r>
          </a:p>
          <a:p>
            <a:r>
              <a:rPr lang="en-US" sz="2400" b="1" dirty="0"/>
              <a:t>Be </a:t>
            </a:r>
            <a:r>
              <a:rPr lang="en-US" sz="2400" b="1" dirty="0" err="1"/>
              <a:t>Strongs</a:t>
            </a:r>
            <a:r>
              <a:rPr lang="en-US" sz="2400" b="1" dirty="0"/>
              <a:t> </a:t>
            </a:r>
            <a:r>
              <a:rPr lang="en-US" sz="2400" dirty="0"/>
              <a:t>often get low-key recognition for not needing help; </a:t>
            </a:r>
            <a:r>
              <a:rPr lang="en-US" sz="2400" dirty="0">
                <a:solidFill>
                  <a:srgbClr val="C00000"/>
                </a:solidFill>
              </a:rPr>
              <a:t>watch how relationships improve when you let people help you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9C6F1-79CA-332E-0DBB-1A7F44341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9505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EF60E9-6E7A-F703-CACC-D1A7A55D4C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19AE1-0C73-FE4D-715F-FC139767A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Something Exclusive For You..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989D77C-CB85-AB14-DA22-8B232238AE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924300" cy="4696544"/>
          </a:xfrm>
        </p:spPr>
        <p:txBody>
          <a:bodyPr/>
          <a:lstStyle/>
          <a:p>
            <a:pPr marL="0" indent="0">
              <a:buNone/>
            </a:pPr>
            <a:endParaRPr lang="en-US" sz="2000" b="1" i="1" dirty="0">
              <a:solidFill>
                <a:schemeClr val="accent2"/>
              </a:solidFill>
            </a:endParaRPr>
          </a:p>
          <a:p>
            <a:pPr marL="0" indent="0">
              <a:buNone/>
            </a:pPr>
            <a:endParaRPr lang="en-US" sz="1800" b="1" i="1" dirty="0"/>
          </a:p>
          <a:p>
            <a:pPr marL="0" indent="0">
              <a:buNone/>
            </a:pPr>
            <a:endParaRPr lang="en-US" sz="1800" b="1" dirty="0"/>
          </a:p>
          <a:p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EE1ADE3-078C-2798-F5D1-FFA205517FA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68" y="2033465"/>
            <a:ext cx="2862063" cy="2862063"/>
          </a:xfr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D65A65-0087-45A7-BC20-71BCCE0A8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Rectangle 3">
            <a:hlinkClick r:id="rId3"/>
            <a:extLst>
              <a:ext uri="{FF2B5EF4-FFF2-40B4-BE49-F238E27FC236}">
                <a16:creationId xmlns:a16="http://schemas.microsoft.com/office/drawing/2014/main" id="{7083B621-2577-AAD7-84DA-79D8FEEA05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664" y="499492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83B3378-F39D-FE6B-9A0E-D77BF4346012}"/>
              </a:ext>
            </a:extLst>
          </p:cNvPr>
          <p:cNvSpPr txBox="1"/>
          <p:nvPr/>
        </p:nvSpPr>
        <p:spPr>
          <a:xfrm>
            <a:off x="3923928" y="2187707"/>
            <a:ext cx="475252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We’d love to hear your thoughts.</a:t>
            </a:r>
          </a:p>
          <a:p>
            <a:endParaRPr lang="en-US" sz="1800" dirty="0"/>
          </a:p>
          <a:p>
            <a:r>
              <a:rPr lang="en-US" sz="1800" dirty="0"/>
              <a:t>Please complete our short evaluation form.</a:t>
            </a:r>
          </a:p>
          <a:p>
            <a:endParaRPr lang="en-US" sz="1800" dirty="0"/>
          </a:p>
          <a:p>
            <a:r>
              <a:rPr lang="en-US" sz="1800" dirty="0"/>
              <a:t>If you’d like to hear about our special </a:t>
            </a:r>
            <a:r>
              <a:rPr lang="en-US" sz="1800" b="1" dirty="0"/>
              <a:t>Essential Coaching Skills </a:t>
            </a:r>
            <a:r>
              <a:rPr lang="en-US" sz="1800" b="1" dirty="0" err="1"/>
              <a:t>Programme</a:t>
            </a:r>
            <a:r>
              <a:rPr lang="en-US" sz="1800" b="1" dirty="0"/>
              <a:t> </a:t>
            </a:r>
            <a:r>
              <a:rPr lang="en-US" sz="1800" dirty="0"/>
              <a:t>for School Leaders and our exclusive special offer, please let us know on the form and we will share details.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32368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A8C4C-FAE0-2C4A-C9D1-2F82E2045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Consider …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0DE2D9-DE85-8E32-ED33-9AD739FFD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pic>
        <p:nvPicPr>
          <p:cNvPr id="1026" name="Picture 2" descr="What shape waits in the seed of you to grow…? (David Whyte) | Inspiring  Connections: Influence Work">
            <a:extLst>
              <a:ext uri="{FF2B5EF4-FFF2-40B4-BE49-F238E27FC236}">
                <a16:creationId xmlns:a16="http://schemas.microsoft.com/office/drawing/2014/main" id="{9002AC01-5D02-5BAB-B951-488913C1BF2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291" y="1828800"/>
            <a:ext cx="6424551" cy="393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810217"/>
      </p:ext>
    </p:extLst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9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96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935</Words>
  <Application>Microsoft Macintosh PowerPoint</Application>
  <PresentationFormat>On-screen Show (4:3)</PresentationFormat>
  <Paragraphs>228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Arial</vt:lpstr>
      <vt:lpstr>Blank Presentation</vt:lpstr>
      <vt:lpstr>Session 5</vt:lpstr>
      <vt:lpstr>Leadership ….</vt:lpstr>
      <vt:lpstr>Driver Behaviours</vt:lpstr>
      <vt:lpstr>Working Styles/Driver Behaviour</vt:lpstr>
      <vt:lpstr>5 Key Drivers</vt:lpstr>
      <vt:lpstr>Be Perfect (Concerned to do the right thing)</vt:lpstr>
      <vt:lpstr>If you are “Be Perfect”</vt:lpstr>
      <vt:lpstr>Re-stabilise…</vt:lpstr>
      <vt:lpstr>Please Others ( At Your Own Cost)</vt:lpstr>
      <vt:lpstr>If you are “Please Others”</vt:lpstr>
      <vt:lpstr>Re-stabilise…</vt:lpstr>
      <vt:lpstr>Be Strong (On the Outside)</vt:lpstr>
      <vt:lpstr>If you are “Be Strong”</vt:lpstr>
      <vt:lpstr>Re-stabilise…</vt:lpstr>
      <vt:lpstr>Try Hard (But don’t succeed)</vt:lpstr>
      <vt:lpstr>If you are “Try Hard”</vt:lpstr>
      <vt:lpstr>Re-stabilise…</vt:lpstr>
      <vt:lpstr>Hurry Up (busyness = effectiveness)</vt:lpstr>
      <vt:lpstr>If you are ”Hurry Up”…</vt:lpstr>
      <vt:lpstr>Re-stabilise…</vt:lpstr>
      <vt:lpstr>Drivers overview</vt:lpstr>
      <vt:lpstr>Developing Your Capacity to Lead Well</vt:lpstr>
      <vt:lpstr>Change takes time…</vt:lpstr>
      <vt:lpstr>Something Exclusive For You..</vt:lpstr>
      <vt:lpstr>Consider …</vt:lpstr>
    </vt:vector>
  </TitlesOfParts>
  <Company>epls 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Bailey</dc:creator>
  <cp:lastModifiedBy>Viv Grant</cp:lastModifiedBy>
  <cp:revision>2</cp:revision>
  <dcterms:created xsi:type="dcterms:W3CDTF">2008-05-07T16:46:49Z</dcterms:created>
  <dcterms:modified xsi:type="dcterms:W3CDTF">2025-11-04T13:52:57Z</dcterms:modified>
</cp:coreProperties>
</file>