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255C2D"/>
    <a:srgbClr val="E971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3C867F-EE67-474D-B54F-F598B6062139}" v="8" dt="2026-01-15T09:08:30.9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0" d="100"/>
          <a:sy n="60" d="100"/>
        </p:scale>
        <p:origin x="1756" y="-8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p>
        </p:txBody>
      </p:sp>
      <p:sp>
        <p:nvSpPr>
          <p:cNvPr id="4" name="Date Placeholder 3"/>
          <p:cNvSpPr>
            <a:spLocks noGrp="1"/>
          </p:cNvSpPr>
          <p:nvPr>
            <p:ph type="dt" sz="half" idx="10"/>
          </p:nvPr>
        </p:nvSpPr>
        <p:spPr/>
        <p:txBody>
          <a:bodyPr/>
          <a:lstStyle/>
          <a:p>
            <a:fld id="{AC7DEB4F-5622-42FD-86A3-45091EF06BA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3479942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7DEB4F-5622-42FD-86A3-45091EF06BA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1526697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tint val="82000"/>
                  </a:schemeClr>
                </a:solidFill>
              </a:defRPr>
            </a:lvl1pPr>
            <a:lvl2pPr marL="377967" indent="0">
              <a:buNone/>
              <a:defRPr sz="1653">
                <a:solidFill>
                  <a:schemeClr val="tx1">
                    <a:tint val="82000"/>
                  </a:schemeClr>
                </a:solidFill>
              </a:defRPr>
            </a:lvl2pPr>
            <a:lvl3pPr marL="755934" indent="0">
              <a:buNone/>
              <a:defRPr sz="1488">
                <a:solidFill>
                  <a:schemeClr val="tx1">
                    <a:tint val="82000"/>
                  </a:schemeClr>
                </a:solidFill>
              </a:defRPr>
            </a:lvl3pPr>
            <a:lvl4pPr marL="1133902" indent="0">
              <a:buNone/>
              <a:defRPr sz="1323">
                <a:solidFill>
                  <a:schemeClr val="tx1">
                    <a:tint val="82000"/>
                  </a:schemeClr>
                </a:solidFill>
              </a:defRPr>
            </a:lvl4pPr>
            <a:lvl5pPr marL="1511869" indent="0">
              <a:buNone/>
              <a:defRPr sz="1323">
                <a:solidFill>
                  <a:schemeClr val="tx1">
                    <a:tint val="82000"/>
                  </a:schemeClr>
                </a:solidFill>
              </a:defRPr>
            </a:lvl5pPr>
            <a:lvl6pPr marL="1889836" indent="0">
              <a:buNone/>
              <a:defRPr sz="1323">
                <a:solidFill>
                  <a:schemeClr val="tx1">
                    <a:tint val="82000"/>
                  </a:schemeClr>
                </a:solidFill>
              </a:defRPr>
            </a:lvl6pPr>
            <a:lvl7pPr marL="2267803" indent="0">
              <a:buNone/>
              <a:defRPr sz="1323">
                <a:solidFill>
                  <a:schemeClr val="tx1">
                    <a:tint val="82000"/>
                  </a:schemeClr>
                </a:solidFill>
              </a:defRPr>
            </a:lvl7pPr>
            <a:lvl8pPr marL="2645771" indent="0">
              <a:buNone/>
              <a:defRPr sz="1323">
                <a:solidFill>
                  <a:schemeClr val="tx1">
                    <a:tint val="82000"/>
                  </a:schemeClr>
                </a:solidFill>
              </a:defRPr>
            </a:lvl8pPr>
            <a:lvl9pPr marL="3023738" indent="0">
              <a:buNone/>
              <a:defRPr sz="1323">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7DEB4F-5622-42FD-86A3-45091EF06BA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1318707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19728"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27085"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C7DEB4F-5622-42FD-86A3-45091EF06BA9}"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98801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C7DEB4F-5622-42FD-86A3-45091EF06BA9}" type="datetimeFigureOut">
              <a:rPr lang="en-GB" smtClean="0"/>
              <a:t>27/01/2026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2368599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C7DEB4F-5622-42FD-86A3-45091EF06BA9}" type="datetimeFigureOut">
              <a:rPr lang="en-GB" smtClean="0"/>
              <a:t>27/01/2026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783430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7DEB4F-5622-42FD-86A3-45091EF06BA9}" type="datetimeFigureOut">
              <a:rPr lang="en-GB" smtClean="0"/>
              <a:t>27/01/2026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2767385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AC7DEB4F-5622-42FD-86A3-45091EF06BA9}"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960289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AC7DEB4F-5622-42FD-86A3-45091EF06BA9}"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2129150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7DEB4F-5622-42FD-86A3-45091EF06BA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3745937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7DEB4F-5622-42FD-86A3-45091EF06BA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1705103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82000"/>
                  </a:schemeClr>
                </a:solidFill>
              </a:defRPr>
            </a:lvl1pPr>
          </a:lstStyle>
          <a:p>
            <a:fld id="{AC7DEB4F-5622-42FD-86A3-45091EF06BA9}" type="datetimeFigureOut">
              <a:rPr lang="en-GB" smtClean="0"/>
              <a:t>27/01/2026</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82000"/>
                  </a:schemeClr>
                </a:solidFill>
              </a:defRPr>
            </a:lvl1pPr>
          </a:lstStyle>
          <a:p>
            <a:fld id="{D6A99C48-E363-4212-8732-EE9E931FEAD9}" type="slidenum">
              <a:rPr lang="en-GB" smtClean="0"/>
              <a:t>‹#›</a:t>
            </a:fld>
            <a:endParaRPr lang="en-GB"/>
          </a:p>
        </p:txBody>
      </p:sp>
    </p:spTree>
    <p:extLst>
      <p:ext uri="{BB962C8B-B14F-4D97-AF65-F5344CB8AC3E}">
        <p14:creationId xmlns:p14="http://schemas.microsoft.com/office/powerpoint/2010/main" val="8006695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s://forms.office.com/e/6pTFHNLFZM"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0ED241-CBBC-7D48-A016-C503260D5791}"/>
              </a:ext>
            </a:extLst>
          </p:cNvPr>
          <p:cNvPicPr>
            <a:picLocks noChangeAspect="1"/>
          </p:cNvPicPr>
          <p:nvPr/>
        </p:nvPicPr>
        <p:blipFill>
          <a:blip r:embed="rId2">
            <a:extLst>
              <a:ext uri="{28A0092B-C50C-407E-A947-70E740481C1C}">
                <a14:useLocalDpi xmlns:a14="http://schemas.microsoft.com/office/drawing/2010/main" val="0"/>
              </a:ext>
            </a:extLst>
          </a:blip>
          <a:srcRect l="505" t="1624" r="505" b="20909"/>
          <a:stretch>
            <a:fillRect/>
          </a:stretch>
        </p:blipFill>
        <p:spPr>
          <a:xfrm flipH="1">
            <a:off x="-3166" y="0"/>
            <a:ext cx="7559675" cy="3099881"/>
          </a:xfrm>
          <a:prstGeom prst="rect">
            <a:avLst/>
          </a:prstGeom>
        </p:spPr>
      </p:pic>
      <p:sp>
        <p:nvSpPr>
          <p:cNvPr id="6" name="Rectangle 5">
            <a:extLst>
              <a:ext uri="{FF2B5EF4-FFF2-40B4-BE49-F238E27FC236}">
                <a16:creationId xmlns:a16="http://schemas.microsoft.com/office/drawing/2014/main" id="{ED8691B3-CA2B-715D-DC23-31D5169C9DB9}"/>
              </a:ext>
            </a:extLst>
          </p:cNvPr>
          <p:cNvSpPr>
            <a:spLocks/>
          </p:cNvSpPr>
          <p:nvPr/>
        </p:nvSpPr>
        <p:spPr>
          <a:xfrm>
            <a:off x="-3167" y="3099881"/>
            <a:ext cx="7559675" cy="1459149"/>
          </a:xfrm>
          <a:prstGeom prst="rect">
            <a:avLst/>
          </a:prstGeom>
          <a:solidFill>
            <a:srgbClr val="255C2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908FCB4-9CA7-5F5A-5837-5BB95F12F222}"/>
              </a:ext>
            </a:extLst>
          </p:cNvPr>
          <p:cNvSpPr/>
          <p:nvPr/>
        </p:nvSpPr>
        <p:spPr>
          <a:xfrm>
            <a:off x="4170532" y="9774429"/>
            <a:ext cx="3385977" cy="502695"/>
          </a:xfrm>
          <a:prstGeom prst="rect">
            <a:avLst/>
          </a:prstGeom>
          <a:solidFill>
            <a:srgbClr val="255C2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6A97F0F3-09FF-BE21-7B34-CF2E13462ADA}"/>
              </a:ext>
            </a:extLst>
          </p:cNvPr>
          <p:cNvSpPr txBox="1"/>
          <p:nvPr/>
        </p:nvSpPr>
        <p:spPr>
          <a:xfrm>
            <a:off x="371615" y="3247312"/>
            <a:ext cx="7184893" cy="461665"/>
          </a:xfrm>
          <a:prstGeom prst="rect">
            <a:avLst/>
          </a:prstGeom>
          <a:noFill/>
        </p:spPr>
        <p:txBody>
          <a:bodyPr wrap="square" rtlCol="0">
            <a:spAutoFit/>
          </a:bodyPr>
          <a:lstStyle/>
          <a:p>
            <a:r>
              <a:rPr lang="en-GB" sz="2400" b="1" dirty="0">
                <a:solidFill>
                  <a:schemeClr val="bg1"/>
                </a:solidFill>
              </a:rPr>
              <a:t>BASL – Inclusion &amp; Diversity  </a:t>
            </a:r>
          </a:p>
        </p:txBody>
      </p:sp>
      <p:pic>
        <p:nvPicPr>
          <p:cNvPr id="11" name="Picture 10" descr="A green and black logo&#10;&#10;AI-generated content may be incorrect.">
            <a:extLst>
              <a:ext uri="{FF2B5EF4-FFF2-40B4-BE49-F238E27FC236}">
                <a16:creationId xmlns:a16="http://schemas.microsoft.com/office/drawing/2014/main" id="{8B792D57-B6B6-1F1A-9D1C-0143F7B1CD48}"/>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4581655" y="0"/>
            <a:ext cx="2974854" cy="1865380"/>
          </a:xfrm>
          <a:prstGeom prst="rect">
            <a:avLst/>
          </a:prstGeom>
        </p:spPr>
      </p:pic>
      <p:cxnSp>
        <p:nvCxnSpPr>
          <p:cNvPr id="15" name="Straight Connector 14">
            <a:extLst>
              <a:ext uri="{FF2B5EF4-FFF2-40B4-BE49-F238E27FC236}">
                <a16:creationId xmlns:a16="http://schemas.microsoft.com/office/drawing/2014/main" id="{2677700E-AF1A-3F3D-A072-CEBFC5E003B8}"/>
              </a:ext>
            </a:extLst>
          </p:cNvPr>
          <p:cNvCxnSpPr>
            <a:cxnSpLocks/>
          </p:cNvCxnSpPr>
          <p:nvPr/>
        </p:nvCxnSpPr>
        <p:spPr>
          <a:xfrm>
            <a:off x="353511" y="3829455"/>
            <a:ext cx="6811450" cy="0"/>
          </a:xfrm>
          <a:prstGeom prst="line">
            <a:avLst/>
          </a:prstGeom>
          <a:ln>
            <a:solidFill>
              <a:schemeClr val="bg1"/>
            </a:solidFill>
          </a:ln>
        </p:spPr>
        <p:style>
          <a:lnRef idx="3">
            <a:schemeClr val="accent5"/>
          </a:lnRef>
          <a:fillRef idx="0">
            <a:schemeClr val="accent5"/>
          </a:fillRef>
          <a:effectRef idx="2">
            <a:schemeClr val="accent5"/>
          </a:effectRef>
          <a:fontRef idx="minor">
            <a:schemeClr val="tx1"/>
          </a:fontRef>
        </p:style>
      </p:cxnSp>
      <p:sp>
        <p:nvSpPr>
          <p:cNvPr id="16" name="TextBox 15">
            <a:extLst>
              <a:ext uri="{FF2B5EF4-FFF2-40B4-BE49-F238E27FC236}">
                <a16:creationId xmlns:a16="http://schemas.microsoft.com/office/drawing/2014/main" id="{6F8228D8-E932-E35A-78BC-1864A8F238E0}"/>
              </a:ext>
            </a:extLst>
          </p:cNvPr>
          <p:cNvSpPr txBox="1"/>
          <p:nvPr/>
        </p:nvSpPr>
        <p:spPr>
          <a:xfrm>
            <a:off x="185705" y="3957087"/>
            <a:ext cx="7147061" cy="430887"/>
          </a:xfrm>
          <a:prstGeom prst="rect">
            <a:avLst/>
          </a:prstGeom>
          <a:noFill/>
        </p:spPr>
        <p:txBody>
          <a:bodyPr wrap="square" rtlCol="0">
            <a:spAutoFit/>
          </a:bodyPr>
          <a:lstStyle/>
          <a:p>
            <a:r>
              <a:rPr lang="en-GB" sz="2200" dirty="0">
                <a:solidFill>
                  <a:schemeClr val="bg1"/>
                </a:solidFill>
              </a:rPr>
              <a:t>Hannah Hall from </a:t>
            </a:r>
            <a:r>
              <a:rPr lang="en-GB" sz="2200" i="1" dirty="0">
                <a:solidFill>
                  <a:schemeClr val="bg1"/>
                </a:solidFill>
              </a:rPr>
              <a:t>The Excellence Hub </a:t>
            </a:r>
            <a:r>
              <a:rPr lang="en-GB" sz="2200" dirty="0">
                <a:solidFill>
                  <a:schemeClr val="bg1"/>
                </a:solidFill>
              </a:rPr>
              <a:t>– 30</a:t>
            </a:r>
            <a:r>
              <a:rPr lang="en-GB" sz="2200" baseline="30000" dirty="0">
                <a:solidFill>
                  <a:schemeClr val="bg1"/>
                </a:solidFill>
              </a:rPr>
              <a:t>th</a:t>
            </a:r>
            <a:r>
              <a:rPr lang="en-GB" sz="2200" dirty="0">
                <a:solidFill>
                  <a:schemeClr val="bg1"/>
                </a:solidFill>
              </a:rPr>
              <a:t> January 2026 </a:t>
            </a:r>
          </a:p>
        </p:txBody>
      </p:sp>
      <p:grpSp>
        <p:nvGrpSpPr>
          <p:cNvPr id="24" name="Group 23">
            <a:extLst>
              <a:ext uri="{FF2B5EF4-FFF2-40B4-BE49-F238E27FC236}">
                <a16:creationId xmlns:a16="http://schemas.microsoft.com/office/drawing/2014/main" id="{27DE0392-2423-92E8-5A59-6BBB7D35922D}"/>
              </a:ext>
            </a:extLst>
          </p:cNvPr>
          <p:cNvGrpSpPr/>
          <p:nvPr/>
        </p:nvGrpSpPr>
        <p:grpSpPr>
          <a:xfrm>
            <a:off x="160773" y="9732422"/>
            <a:ext cx="1932841" cy="804735"/>
            <a:chOff x="77615" y="9785445"/>
            <a:chExt cx="1932841" cy="804735"/>
          </a:xfrm>
        </p:grpSpPr>
        <p:pic>
          <p:nvPicPr>
            <p:cNvPr id="22" name="Picture 21" descr="Blue text on a black background&#10;&#10;AI-generated content may be incorrect.">
              <a:extLst>
                <a:ext uri="{FF2B5EF4-FFF2-40B4-BE49-F238E27FC236}">
                  <a16:creationId xmlns:a16="http://schemas.microsoft.com/office/drawing/2014/main" id="{65FE1A35-AE68-6A92-0FFE-EBCBEE962A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773" y="10087485"/>
              <a:ext cx="1849683" cy="502695"/>
            </a:xfrm>
            <a:prstGeom prst="rect">
              <a:avLst/>
            </a:prstGeom>
          </p:spPr>
        </p:pic>
        <p:sp>
          <p:nvSpPr>
            <p:cNvPr id="23" name="TextBox 22">
              <a:extLst>
                <a:ext uri="{FF2B5EF4-FFF2-40B4-BE49-F238E27FC236}">
                  <a16:creationId xmlns:a16="http://schemas.microsoft.com/office/drawing/2014/main" id="{55AC9010-2AF7-4326-7438-BA1B0AE7985B}"/>
                </a:ext>
              </a:extLst>
            </p:cNvPr>
            <p:cNvSpPr txBox="1"/>
            <p:nvPr/>
          </p:nvSpPr>
          <p:spPr>
            <a:xfrm>
              <a:off x="77615" y="9785445"/>
              <a:ext cx="1287161" cy="261610"/>
            </a:xfrm>
            <a:prstGeom prst="rect">
              <a:avLst/>
            </a:prstGeom>
            <a:noFill/>
          </p:spPr>
          <p:txBody>
            <a:bodyPr wrap="square" rtlCol="0">
              <a:spAutoFit/>
            </a:bodyPr>
            <a:lstStyle/>
            <a:p>
              <a:r>
                <a:rPr lang="en-GB" sz="1050"/>
                <a:t>In partnership with</a:t>
              </a:r>
            </a:p>
          </p:txBody>
        </p:sp>
      </p:grpSp>
      <p:sp>
        <p:nvSpPr>
          <p:cNvPr id="27" name="TextBox 26">
            <a:extLst>
              <a:ext uri="{FF2B5EF4-FFF2-40B4-BE49-F238E27FC236}">
                <a16:creationId xmlns:a16="http://schemas.microsoft.com/office/drawing/2014/main" id="{322351A6-1BF5-BF3A-40B0-0DD3D877DEE1}"/>
              </a:ext>
            </a:extLst>
          </p:cNvPr>
          <p:cNvSpPr txBox="1"/>
          <p:nvPr/>
        </p:nvSpPr>
        <p:spPr>
          <a:xfrm>
            <a:off x="4297754" y="9880573"/>
            <a:ext cx="3690500" cy="307777"/>
          </a:xfrm>
          <a:prstGeom prst="rect">
            <a:avLst/>
          </a:prstGeom>
          <a:noFill/>
        </p:spPr>
        <p:txBody>
          <a:bodyPr wrap="square" rtlCol="0">
            <a:spAutoFit/>
          </a:bodyPr>
          <a:lstStyle/>
          <a:p>
            <a:r>
              <a:rPr lang="en-GB" sz="1400">
                <a:solidFill>
                  <a:schemeClr val="bg1"/>
                </a:solidFill>
              </a:rPr>
              <a:t>Email: BASL@buckinghamshire.gov.uk</a:t>
            </a:r>
          </a:p>
        </p:txBody>
      </p:sp>
      <p:graphicFrame>
        <p:nvGraphicFramePr>
          <p:cNvPr id="10" name="Table 9">
            <a:extLst>
              <a:ext uri="{FF2B5EF4-FFF2-40B4-BE49-F238E27FC236}">
                <a16:creationId xmlns:a16="http://schemas.microsoft.com/office/drawing/2014/main" id="{C3A9B6E0-C55B-876A-6C6D-10776F0A0F00}"/>
              </a:ext>
            </a:extLst>
          </p:cNvPr>
          <p:cNvGraphicFramePr>
            <a:graphicFrameLocks noGrp="1"/>
          </p:cNvGraphicFramePr>
          <p:nvPr>
            <p:extLst>
              <p:ext uri="{D42A27DB-BD31-4B8C-83A1-F6EECF244321}">
                <p14:modId xmlns:p14="http://schemas.microsoft.com/office/powerpoint/2010/main" val="3303470617"/>
              </p:ext>
            </p:extLst>
          </p:nvPr>
        </p:nvGraphicFramePr>
        <p:xfrm>
          <a:off x="353510" y="4719059"/>
          <a:ext cx="6858670" cy="741680"/>
        </p:xfrm>
        <a:graphic>
          <a:graphicData uri="http://schemas.openxmlformats.org/drawingml/2006/table">
            <a:tbl>
              <a:tblPr firstRow="1" bandRow="1">
                <a:tableStyleId>{F5AB1C69-6EDB-4FF4-983F-18BD219EF322}</a:tableStyleId>
              </a:tblPr>
              <a:tblGrid>
                <a:gridCol w="1141724">
                  <a:extLst>
                    <a:ext uri="{9D8B030D-6E8A-4147-A177-3AD203B41FA5}">
                      <a16:colId xmlns:a16="http://schemas.microsoft.com/office/drawing/2014/main" val="3971212209"/>
                    </a:ext>
                  </a:extLst>
                </a:gridCol>
                <a:gridCol w="1183958">
                  <a:extLst>
                    <a:ext uri="{9D8B030D-6E8A-4147-A177-3AD203B41FA5}">
                      <a16:colId xmlns:a16="http://schemas.microsoft.com/office/drawing/2014/main" val="1353604908"/>
                    </a:ext>
                  </a:extLst>
                </a:gridCol>
                <a:gridCol w="4532988">
                  <a:extLst>
                    <a:ext uri="{9D8B030D-6E8A-4147-A177-3AD203B41FA5}">
                      <a16:colId xmlns:a16="http://schemas.microsoft.com/office/drawing/2014/main" val="1364197658"/>
                    </a:ext>
                  </a:extLst>
                </a:gridCol>
              </a:tblGrid>
              <a:tr h="370840">
                <a:tc>
                  <a:txBody>
                    <a:bodyPr/>
                    <a:lstStyle/>
                    <a:p>
                      <a:r>
                        <a:rPr lang="en-GB" sz="1600"/>
                        <a:t>Date</a:t>
                      </a:r>
                    </a:p>
                  </a:txBody>
                  <a:tcPr>
                    <a:solidFill>
                      <a:srgbClr val="660066"/>
                    </a:solidFill>
                  </a:tcPr>
                </a:tc>
                <a:tc>
                  <a:txBody>
                    <a:bodyPr/>
                    <a:lstStyle/>
                    <a:p>
                      <a:r>
                        <a:rPr lang="en-GB" sz="1600"/>
                        <a:t>Time </a:t>
                      </a:r>
                    </a:p>
                  </a:txBody>
                  <a:tcPr>
                    <a:solidFill>
                      <a:srgbClr val="660066"/>
                    </a:solidFill>
                  </a:tcPr>
                </a:tc>
                <a:tc>
                  <a:txBody>
                    <a:bodyPr/>
                    <a:lstStyle/>
                    <a:p>
                      <a:r>
                        <a:rPr lang="en-GB" sz="1600"/>
                        <a:t>Location</a:t>
                      </a:r>
                    </a:p>
                  </a:txBody>
                  <a:tcPr>
                    <a:solidFill>
                      <a:srgbClr val="660066"/>
                    </a:solidFill>
                  </a:tcPr>
                </a:tc>
                <a:extLst>
                  <a:ext uri="{0D108BD9-81ED-4DB2-BD59-A6C34878D82A}">
                    <a16:rowId xmlns:a16="http://schemas.microsoft.com/office/drawing/2014/main" val="4243427634"/>
                  </a:ext>
                </a:extLst>
              </a:tr>
              <a:tr h="370840">
                <a:tc>
                  <a:txBody>
                    <a:bodyPr/>
                    <a:lstStyle/>
                    <a:p>
                      <a:r>
                        <a:rPr lang="en-GB" sz="1600" dirty="0"/>
                        <a:t>30.01.26</a:t>
                      </a:r>
                    </a:p>
                  </a:txBody>
                  <a:tcPr>
                    <a:solidFill>
                      <a:schemeClr val="accent5">
                        <a:lumMod val="20000"/>
                        <a:lumOff val="80000"/>
                      </a:schemeClr>
                    </a:solidFill>
                  </a:tcPr>
                </a:tc>
                <a:tc>
                  <a:txBody>
                    <a:bodyPr/>
                    <a:lstStyle/>
                    <a:p>
                      <a:r>
                        <a:rPr lang="en-GB" sz="1600"/>
                        <a:t>9.30 -12pm</a:t>
                      </a:r>
                    </a:p>
                  </a:txBody>
                  <a:tcPr>
                    <a:solidFill>
                      <a:schemeClr val="accent5">
                        <a:lumMod val="20000"/>
                        <a:lumOff val="80000"/>
                      </a:schemeClr>
                    </a:solidFill>
                  </a:tcPr>
                </a:tc>
                <a:tc>
                  <a:txBody>
                    <a:bodyPr/>
                    <a:lstStyle/>
                    <a:p>
                      <a:r>
                        <a:rPr lang="en-GB" sz="1600" dirty="0"/>
                        <a:t>Online TEAMS </a:t>
                      </a:r>
                    </a:p>
                  </a:txBody>
                  <a:tcPr>
                    <a:solidFill>
                      <a:schemeClr val="accent5">
                        <a:lumMod val="20000"/>
                        <a:lumOff val="80000"/>
                      </a:schemeClr>
                    </a:solidFill>
                  </a:tcPr>
                </a:tc>
                <a:extLst>
                  <a:ext uri="{0D108BD9-81ED-4DB2-BD59-A6C34878D82A}">
                    <a16:rowId xmlns:a16="http://schemas.microsoft.com/office/drawing/2014/main" val="2381134326"/>
                  </a:ext>
                </a:extLst>
              </a:tr>
            </a:tbl>
          </a:graphicData>
        </a:graphic>
      </p:graphicFrame>
      <p:sp>
        <p:nvSpPr>
          <p:cNvPr id="12" name="TextBox 11">
            <a:extLst>
              <a:ext uri="{FF2B5EF4-FFF2-40B4-BE49-F238E27FC236}">
                <a16:creationId xmlns:a16="http://schemas.microsoft.com/office/drawing/2014/main" id="{31ACE932-244C-78FC-C024-6856894B191B}"/>
              </a:ext>
            </a:extLst>
          </p:cNvPr>
          <p:cNvSpPr txBox="1"/>
          <p:nvPr/>
        </p:nvSpPr>
        <p:spPr>
          <a:xfrm>
            <a:off x="323830" y="5444852"/>
            <a:ext cx="5270520" cy="4001095"/>
          </a:xfrm>
          <a:prstGeom prst="rect">
            <a:avLst/>
          </a:prstGeom>
          <a:noFill/>
        </p:spPr>
        <p:txBody>
          <a:bodyPr wrap="square" rtlCol="0">
            <a:spAutoFit/>
          </a:bodyPr>
          <a:lstStyle/>
          <a:p>
            <a:r>
              <a:rPr lang="en-GB" sz="1600" b="1" dirty="0">
                <a:solidFill>
                  <a:srgbClr val="660066"/>
                </a:solidFill>
              </a:rPr>
              <a:t>Description</a:t>
            </a:r>
          </a:p>
          <a:p>
            <a:r>
              <a:rPr lang="en-GB" sz="1300" dirty="0"/>
              <a:t>Join us for an inspiring seminar on Inclusion and Diversity, led by Hannah. This session will focus on:</a:t>
            </a:r>
          </a:p>
          <a:p>
            <a:r>
              <a:rPr lang="en-GB" sz="1300" dirty="0"/>
              <a:t>Learning Behaviours, closing the attainment gap for disadvantaged learners</a:t>
            </a:r>
          </a:p>
          <a:p>
            <a:r>
              <a:rPr lang="en-GB" sz="1300" dirty="0"/>
              <a:t>Her impactful work includes:</a:t>
            </a:r>
          </a:p>
          <a:p>
            <a:r>
              <a:rPr lang="en-GB" sz="1300" dirty="0"/>
              <a:t>Stoke Learning Behaviours Programme, Key Stage 3 SEND Pilot in partnership with the Maths Hub</a:t>
            </a:r>
          </a:p>
          <a:p>
            <a:endParaRPr lang="en-GB" sz="1300" dirty="0"/>
          </a:p>
          <a:p>
            <a:r>
              <a:rPr lang="en-GB" sz="1300" dirty="0"/>
              <a:t>Hannah is an expert in behaviour management and inclusive pedagogy, known for turning research into practical strategies that drive change. She delivers impactful keynotes and training worldwide, inspiring leaders to embrace equity and excellence for all learners.</a:t>
            </a:r>
          </a:p>
          <a:p>
            <a:endParaRPr lang="en-GB" sz="1400" dirty="0"/>
          </a:p>
          <a:p>
            <a:r>
              <a:rPr lang="en-GB" b="1" dirty="0">
                <a:solidFill>
                  <a:srgbClr val="660066"/>
                </a:solidFill>
              </a:rPr>
              <a:t>Outcomes </a:t>
            </a:r>
          </a:p>
          <a:p>
            <a:pPr marL="171450" indent="-171450">
              <a:buFont typeface="Arial" panose="020B0604020202020204" pitchFamily="34" charset="0"/>
              <a:buChar char="•"/>
            </a:pPr>
            <a:r>
              <a:rPr lang="en-GB" sz="1200" b="1" dirty="0"/>
              <a:t>New Strategies based on recent new research </a:t>
            </a:r>
          </a:p>
          <a:p>
            <a:pPr marL="171450" indent="-171450">
              <a:buFont typeface="Arial" panose="020B0604020202020204" pitchFamily="34" charset="0"/>
              <a:buChar char="•"/>
            </a:pPr>
            <a:r>
              <a:rPr lang="en-GB" sz="1200" b="1" dirty="0"/>
              <a:t>Ideas on engaging parents </a:t>
            </a:r>
          </a:p>
          <a:p>
            <a:endParaRPr lang="en-GB" sz="1200" b="1" dirty="0"/>
          </a:p>
          <a:p>
            <a:endParaRPr lang="en-GB" sz="1400" dirty="0"/>
          </a:p>
        </p:txBody>
      </p:sp>
      <p:sp>
        <p:nvSpPr>
          <p:cNvPr id="17" name="TextBox 16">
            <a:extLst>
              <a:ext uri="{FF2B5EF4-FFF2-40B4-BE49-F238E27FC236}">
                <a16:creationId xmlns:a16="http://schemas.microsoft.com/office/drawing/2014/main" id="{136F93B1-8E28-2ABD-EFCE-E3BE28E01F15}"/>
              </a:ext>
            </a:extLst>
          </p:cNvPr>
          <p:cNvSpPr txBox="1"/>
          <p:nvPr/>
        </p:nvSpPr>
        <p:spPr>
          <a:xfrm>
            <a:off x="244748" y="9085109"/>
            <a:ext cx="6811452" cy="553998"/>
          </a:xfrm>
          <a:prstGeom prst="rect">
            <a:avLst/>
          </a:prstGeom>
          <a:noFill/>
        </p:spPr>
        <p:txBody>
          <a:bodyPr wrap="square" rtlCol="0">
            <a:spAutoFit/>
          </a:bodyPr>
          <a:lstStyle/>
          <a:p>
            <a:r>
              <a:rPr lang="en-GB" sz="1600" b="1" dirty="0">
                <a:solidFill>
                  <a:srgbClr val="660066"/>
                </a:solidFill>
              </a:rPr>
              <a:t>Cost: </a:t>
            </a:r>
            <a:r>
              <a:rPr lang="en-GB" sz="1400" dirty="0"/>
              <a:t>£10 for BASL members, £60 for non-members</a:t>
            </a:r>
          </a:p>
          <a:p>
            <a:r>
              <a:rPr lang="en-GB" sz="1400" dirty="0"/>
              <a:t>To book a place, please click </a:t>
            </a:r>
            <a:r>
              <a:rPr lang="en-GB" sz="1400" b="1" dirty="0">
                <a:hlinkClick r:id="rId5"/>
              </a:rPr>
              <a:t>HERE </a:t>
            </a:r>
            <a:endParaRPr lang="en-GB" sz="1400" b="1" dirty="0"/>
          </a:p>
        </p:txBody>
      </p:sp>
      <p:pic>
        <p:nvPicPr>
          <p:cNvPr id="7" name="Picture 6">
            <a:extLst>
              <a:ext uri="{FF2B5EF4-FFF2-40B4-BE49-F238E27FC236}">
                <a16:creationId xmlns:a16="http://schemas.microsoft.com/office/drawing/2014/main" id="{B033B66E-7C3E-1A40-D4D9-BB14DE8E3CD4}"/>
              </a:ext>
            </a:extLst>
          </p:cNvPr>
          <p:cNvPicPr>
            <a:picLocks noChangeAspect="1"/>
          </p:cNvPicPr>
          <p:nvPr/>
        </p:nvPicPr>
        <p:blipFill>
          <a:blip r:embed="rId6"/>
          <a:stretch>
            <a:fillRect/>
          </a:stretch>
        </p:blipFill>
        <p:spPr>
          <a:xfrm>
            <a:off x="5653583" y="5714717"/>
            <a:ext cx="1511378" cy="1886047"/>
          </a:xfrm>
          <a:prstGeom prst="rect">
            <a:avLst/>
          </a:prstGeom>
        </p:spPr>
      </p:pic>
    </p:spTree>
    <p:extLst>
      <p:ext uri="{BB962C8B-B14F-4D97-AF65-F5344CB8AC3E}">
        <p14:creationId xmlns:p14="http://schemas.microsoft.com/office/powerpoint/2010/main" val="145952179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f3320b60745b596ede238c512b0a69cb">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6780ae868c0999a81352cc753648c0b0"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4A785CF-A440-4157-BCBD-ACDED5333C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589B45F-E622-4E92-9EC3-F42CE69471DB}">
  <ds:schemaRefs>
    <ds:schemaRef ds:uri="http://schemas.microsoft.com/sharepoint/v3/contenttype/forms"/>
  </ds:schemaRefs>
</ds:datastoreItem>
</file>

<file path=customXml/itemProps3.xml><?xml version="1.0" encoding="utf-8"?>
<ds:datastoreItem xmlns:ds="http://schemas.openxmlformats.org/officeDocument/2006/customXml" ds:itemID="{0D86F7D8-80BF-4806-94EF-1859A5E43346}">
  <ds:schemaRefs>
    <ds:schemaRef ds:uri="http://purl.org/dc/terms/"/>
    <ds:schemaRef ds:uri="9ae3e877-3df2-4825-b33a-d35bc5ed89a2"/>
    <ds:schemaRef ds:uri="http://schemas.microsoft.com/office/2006/documentManagement/types"/>
    <ds:schemaRef ds:uri="http://purl.org/dc/elements/1.1/"/>
    <ds:schemaRef ds:uri="http://purl.org/dc/dcmitype/"/>
    <ds:schemaRef ds:uri="http://schemas.microsoft.com/office/infopath/2007/PartnerControls"/>
    <ds:schemaRef ds:uri="http://www.w3.org/XML/1998/namespace"/>
    <ds:schemaRef ds:uri="http://schemas.microsoft.com/office/2006/metadata/properties"/>
    <ds:schemaRef ds:uri="http://schemas.openxmlformats.org/package/2006/metadata/core-properties"/>
    <ds:schemaRef ds:uri="44055f7f-7783-4588-b7ac-ce75066a88c9"/>
  </ds:schemaRefs>
</ds:datastoreItem>
</file>

<file path=docProps/app.xml><?xml version="1.0" encoding="utf-8"?>
<Properties xmlns="http://schemas.openxmlformats.org/officeDocument/2006/extended-properties" xmlns:vt="http://schemas.openxmlformats.org/officeDocument/2006/docPropsVTypes">
  <Template>Office Theme</Template>
  <TotalTime>88</TotalTime>
  <Words>162</Words>
  <Application>Microsoft Office PowerPoint</Application>
  <PresentationFormat>Custom</PresentationFormat>
  <Paragraphs>23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Jodi Araujo</dc:creator>
  <cp:lastModifiedBy>Gemma Thorp</cp:lastModifiedBy>
  <cp:revision>2</cp:revision>
  <dcterms:created xsi:type="dcterms:W3CDTF">2025-08-27T10:51:46Z</dcterms:created>
  <dcterms:modified xsi:type="dcterms:W3CDTF">2026-01-27T08:38:17Z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MediaServiceImageTags">
    <vt:lpwstr/>
  </property>
</Properties>
</file>