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a:srgbClr val="255C2D"/>
    <a:srgbClr val="E971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FB18C0-587C-4D62-A268-A034993D9C0C}" v="10" dt="2025-09-17T08:23:23.7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850" autoAdjust="0"/>
    <p:restoredTop sz="94660"/>
  </p:normalViewPr>
  <p:slideViewPr>
    <p:cSldViewPr snapToGrid="0">
      <p:cViewPr varScale="1">
        <p:scale>
          <a:sx n="52" d="100"/>
          <a:sy n="52" d="100"/>
        </p:scale>
        <p:origin x="267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7DEB4F-5622-42FD-86A3-45091EF06BA9}"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3479942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7DEB4F-5622-42FD-86A3-45091EF06BA9}"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1526697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tint val="82000"/>
                  </a:schemeClr>
                </a:solidFill>
              </a:defRPr>
            </a:lvl1pPr>
            <a:lvl2pPr marL="377967" indent="0">
              <a:buNone/>
              <a:defRPr sz="1653">
                <a:solidFill>
                  <a:schemeClr val="tx1">
                    <a:tint val="82000"/>
                  </a:schemeClr>
                </a:solidFill>
              </a:defRPr>
            </a:lvl2pPr>
            <a:lvl3pPr marL="755934" indent="0">
              <a:buNone/>
              <a:defRPr sz="1488">
                <a:solidFill>
                  <a:schemeClr val="tx1">
                    <a:tint val="82000"/>
                  </a:schemeClr>
                </a:solidFill>
              </a:defRPr>
            </a:lvl3pPr>
            <a:lvl4pPr marL="1133902" indent="0">
              <a:buNone/>
              <a:defRPr sz="1323">
                <a:solidFill>
                  <a:schemeClr val="tx1">
                    <a:tint val="82000"/>
                  </a:schemeClr>
                </a:solidFill>
              </a:defRPr>
            </a:lvl4pPr>
            <a:lvl5pPr marL="1511869" indent="0">
              <a:buNone/>
              <a:defRPr sz="1323">
                <a:solidFill>
                  <a:schemeClr val="tx1">
                    <a:tint val="82000"/>
                  </a:schemeClr>
                </a:solidFill>
              </a:defRPr>
            </a:lvl5pPr>
            <a:lvl6pPr marL="1889836" indent="0">
              <a:buNone/>
              <a:defRPr sz="1323">
                <a:solidFill>
                  <a:schemeClr val="tx1">
                    <a:tint val="82000"/>
                  </a:schemeClr>
                </a:solidFill>
              </a:defRPr>
            </a:lvl6pPr>
            <a:lvl7pPr marL="2267803" indent="0">
              <a:buNone/>
              <a:defRPr sz="1323">
                <a:solidFill>
                  <a:schemeClr val="tx1">
                    <a:tint val="82000"/>
                  </a:schemeClr>
                </a:solidFill>
              </a:defRPr>
            </a:lvl7pPr>
            <a:lvl8pPr marL="2645771" indent="0">
              <a:buNone/>
              <a:defRPr sz="1323">
                <a:solidFill>
                  <a:schemeClr val="tx1">
                    <a:tint val="82000"/>
                  </a:schemeClr>
                </a:solidFill>
              </a:defRPr>
            </a:lvl8pPr>
            <a:lvl9pPr marL="3023738" indent="0">
              <a:buNone/>
              <a:defRPr sz="1323">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7DEB4F-5622-42FD-86A3-45091EF06BA9}"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1318707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7DEB4F-5622-42FD-86A3-45091EF06BA9}"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98801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Click to 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Click to 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7DEB4F-5622-42FD-86A3-45091EF06BA9}" type="datetimeFigureOut">
              <a:rPr lang="en-GB" smtClean="0"/>
              <a:t>17/09/2025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23685995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7DEB4F-5622-42FD-86A3-45091EF06BA9}" type="datetimeFigureOut">
              <a:rPr lang="en-GB" smtClean="0"/>
              <a:t>17/09/2025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783430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7DEB4F-5622-42FD-86A3-45091EF06BA9}" type="datetimeFigureOut">
              <a:rPr lang="en-GB" smtClean="0"/>
              <a:t>17/09/2025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2767385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AC7DEB4F-5622-42FD-86A3-45091EF06BA9}"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960289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Click to edit Master text styles</a:t>
            </a:r>
          </a:p>
        </p:txBody>
      </p:sp>
      <p:sp>
        <p:nvSpPr>
          <p:cNvPr id="5" name="Date Placeholder 4"/>
          <p:cNvSpPr>
            <a:spLocks noGrp="1"/>
          </p:cNvSpPr>
          <p:nvPr>
            <p:ph type="dt" sz="half" idx="10"/>
          </p:nvPr>
        </p:nvSpPr>
        <p:spPr/>
        <p:txBody>
          <a:bodyPr/>
          <a:lstStyle/>
          <a:p>
            <a:fld id="{AC7DEB4F-5622-42FD-86A3-45091EF06BA9}"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2129150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7DEB4F-5622-42FD-86A3-45091EF06BA9}"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3745937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7DEB4F-5622-42FD-86A3-45091EF06BA9}"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A99C48-E363-4212-8732-EE9E931FEAD9}" type="slidenum">
              <a:rPr lang="en-GB" smtClean="0"/>
              <a:t>‹#›</a:t>
            </a:fld>
            <a:endParaRPr lang="en-GB"/>
          </a:p>
        </p:txBody>
      </p:sp>
    </p:spTree>
    <p:extLst>
      <p:ext uri="{BB962C8B-B14F-4D97-AF65-F5344CB8AC3E}">
        <p14:creationId xmlns:p14="http://schemas.microsoft.com/office/powerpoint/2010/main" val="1705103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82000"/>
                  </a:schemeClr>
                </a:solidFill>
              </a:defRPr>
            </a:lvl1pPr>
          </a:lstStyle>
          <a:p>
            <a:fld id="{AC7DEB4F-5622-42FD-86A3-45091EF06BA9}" type="datetimeFigureOut">
              <a:rPr lang="en-GB" smtClean="0"/>
              <a:t>17/09/2025</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82000"/>
                  </a:schemeClr>
                </a:solidFill>
              </a:defRPr>
            </a:lvl1pPr>
          </a:lstStyle>
          <a:p>
            <a:fld id="{D6A99C48-E363-4212-8732-EE9E931FEAD9}" type="slidenum">
              <a:rPr lang="en-GB" smtClean="0"/>
              <a:t>‹#›</a:t>
            </a:fld>
            <a:endParaRPr lang="en-GB"/>
          </a:p>
        </p:txBody>
      </p:sp>
    </p:spTree>
    <p:extLst>
      <p:ext uri="{BB962C8B-B14F-4D97-AF65-F5344CB8AC3E}">
        <p14:creationId xmlns:p14="http://schemas.microsoft.com/office/powerpoint/2010/main" val="8006695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hyperlink" Target="https://forms.office.com/e/2BHy20vckA" TargetMode="Externa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D0ED241-CBBC-7D48-A016-C503260D5791}"/>
              </a:ext>
            </a:extLst>
          </p:cNvPr>
          <p:cNvPicPr>
            <a:picLocks noChangeAspect="1"/>
          </p:cNvPicPr>
          <p:nvPr/>
        </p:nvPicPr>
        <p:blipFill>
          <a:blip r:embed="rId2">
            <a:extLst>
              <a:ext uri="{28A0092B-C50C-407E-A947-70E740481C1C}">
                <a14:useLocalDpi xmlns:a14="http://schemas.microsoft.com/office/drawing/2010/main" val="0"/>
              </a:ext>
            </a:extLst>
          </a:blip>
          <a:srcRect l="505" t="1624" r="505" b="20909"/>
          <a:stretch>
            <a:fillRect/>
          </a:stretch>
        </p:blipFill>
        <p:spPr>
          <a:xfrm flipH="1">
            <a:off x="-3166" y="0"/>
            <a:ext cx="7559675" cy="3099881"/>
          </a:xfrm>
          <a:prstGeom prst="rect">
            <a:avLst/>
          </a:prstGeom>
        </p:spPr>
      </p:pic>
      <p:sp>
        <p:nvSpPr>
          <p:cNvPr id="6" name="Rectangle 5">
            <a:extLst>
              <a:ext uri="{FF2B5EF4-FFF2-40B4-BE49-F238E27FC236}">
                <a16:creationId xmlns:a16="http://schemas.microsoft.com/office/drawing/2014/main" id="{ED8691B3-CA2B-715D-DC23-31D5169C9DB9}"/>
              </a:ext>
            </a:extLst>
          </p:cNvPr>
          <p:cNvSpPr>
            <a:spLocks/>
          </p:cNvSpPr>
          <p:nvPr/>
        </p:nvSpPr>
        <p:spPr>
          <a:xfrm>
            <a:off x="-3167" y="3099881"/>
            <a:ext cx="7559675" cy="1459149"/>
          </a:xfrm>
          <a:prstGeom prst="rect">
            <a:avLst/>
          </a:prstGeom>
          <a:solidFill>
            <a:srgbClr val="255C2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Rectangle 1">
            <a:extLst>
              <a:ext uri="{FF2B5EF4-FFF2-40B4-BE49-F238E27FC236}">
                <a16:creationId xmlns:a16="http://schemas.microsoft.com/office/drawing/2014/main" id="{4908FCB4-9CA7-5F5A-5837-5BB95F12F222}"/>
              </a:ext>
            </a:extLst>
          </p:cNvPr>
          <p:cNvSpPr/>
          <p:nvPr/>
        </p:nvSpPr>
        <p:spPr>
          <a:xfrm>
            <a:off x="4170532" y="9774429"/>
            <a:ext cx="3385977" cy="502695"/>
          </a:xfrm>
          <a:prstGeom prst="rect">
            <a:avLst/>
          </a:prstGeom>
          <a:solidFill>
            <a:srgbClr val="255C2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6A97F0F3-09FF-BE21-7B34-CF2E13462ADA}"/>
              </a:ext>
            </a:extLst>
          </p:cNvPr>
          <p:cNvSpPr txBox="1"/>
          <p:nvPr/>
        </p:nvSpPr>
        <p:spPr>
          <a:xfrm>
            <a:off x="214008" y="3211721"/>
            <a:ext cx="7184893" cy="830997"/>
          </a:xfrm>
          <a:prstGeom prst="rect">
            <a:avLst/>
          </a:prstGeom>
          <a:noFill/>
        </p:spPr>
        <p:txBody>
          <a:bodyPr wrap="square" rtlCol="0">
            <a:spAutoFit/>
          </a:bodyPr>
          <a:lstStyle/>
          <a:p>
            <a:r>
              <a:rPr lang="en-GB" sz="2400" b="1" dirty="0">
                <a:solidFill>
                  <a:schemeClr val="bg1"/>
                </a:solidFill>
              </a:rPr>
              <a:t>BASL – Removing Barriers: Practical Strategies for Learning and Behaviour</a:t>
            </a:r>
          </a:p>
        </p:txBody>
      </p:sp>
      <p:pic>
        <p:nvPicPr>
          <p:cNvPr id="11" name="Picture 10" descr="A green and black logo&#10;&#10;AI-generated content may be incorrect.">
            <a:extLst>
              <a:ext uri="{FF2B5EF4-FFF2-40B4-BE49-F238E27FC236}">
                <a16:creationId xmlns:a16="http://schemas.microsoft.com/office/drawing/2014/main" id="{8B792D57-B6B6-1F1A-9D1C-0143F7B1CD48}"/>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4581655" y="0"/>
            <a:ext cx="2974854" cy="1865380"/>
          </a:xfrm>
          <a:prstGeom prst="rect">
            <a:avLst/>
          </a:prstGeom>
        </p:spPr>
      </p:pic>
      <p:cxnSp>
        <p:nvCxnSpPr>
          <p:cNvPr id="15" name="Straight Connector 14">
            <a:extLst>
              <a:ext uri="{FF2B5EF4-FFF2-40B4-BE49-F238E27FC236}">
                <a16:creationId xmlns:a16="http://schemas.microsoft.com/office/drawing/2014/main" id="{2677700E-AF1A-3F3D-A072-CEBFC5E003B8}"/>
              </a:ext>
            </a:extLst>
          </p:cNvPr>
          <p:cNvCxnSpPr>
            <a:cxnSpLocks/>
          </p:cNvCxnSpPr>
          <p:nvPr/>
        </p:nvCxnSpPr>
        <p:spPr>
          <a:xfrm>
            <a:off x="400729" y="4004050"/>
            <a:ext cx="6811450" cy="0"/>
          </a:xfrm>
          <a:prstGeom prst="line">
            <a:avLst/>
          </a:prstGeom>
          <a:ln>
            <a:solidFill>
              <a:schemeClr val="bg1"/>
            </a:solidFill>
          </a:ln>
        </p:spPr>
        <p:style>
          <a:lnRef idx="3">
            <a:schemeClr val="accent5"/>
          </a:lnRef>
          <a:fillRef idx="0">
            <a:schemeClr val="accent5"/>
          </a:fillRef>
          <a:effectRef idx="2">
            <a:schemeClr val="accent5"/>
          </a:effectRef>
          <a:fontRef idx="minor">
            <a:schemeClr val="tx1"/>
          </a:fontRef>
        </p:style>
      </p:cxnSp>
      <p:sp>
        <p:nvSpPr>
          <p:cNvPr id="16" name="TextBox 15">
            <a:extLst>
              <a:ext uri="{FF2B5EF4-FFF2-40B4-BE49-F238E27FC236}">
                <a16:creationId xmlns:a16="http://schemas.microsoft.com/office/drawing/2014/main" id="{6F8228D8-E932-E35A-78BC-1864A8F238E0}"/>
              </a:ext>
            </a:extLst>
          </p:cNvPr>
          <p:cNvSpPr txBox="1"/>
          <p:nvPr/>
        </p:nvSpPr>
        <p:spPr>
          <a:xfrm>
            <a:off x="251839" y="4004050"/>
            <a:ext cx="6913122" cy="461665"/>
          </a:xfrm>
          <a:prstGeom prst="rect">
            <a:avLst/>
          </a:prstGeom>
          <a:noFill/>
        </p:spPr>
        <p:txBody>
          <a:bodyPr wrap="square" rtlCol="0">
            <a:spAutoFit/>
          </a:bodyPr>
          <a:lstStyle/>
          <a:p>
            <a:r>
              <a:rPr lang="en-GB" sz="2400" dirty="0">
                <a:solidFill>
                  <a:schemeClr val="bg1"/>
                </a:solidFill>
              </a:rPr>
              <a:t>Amjad Ali </a:t>
            </a:r>
          </a:p>
        </p:txBody>
      </p:sp>
      <p:grpSp>
        <p:nvGrpSpPr>
          <p:cNvPr id="24" name="Group 23">
            <a:extLst>
              <a:ext uri="{FF2B5EF4-FFF2-40B4-BE49-F238E27FC236}">
                <a16:creationId xmlns:a16="http://schemas.microsoft.com/office/drawing/2014/main" id="{27DE0392-2423-92E8-5A59-6BBB7D35922D}"/>
              </a:ext>
            </a:extLst>
          </p:cNvPr>
          <p:cNvGrpSpPr/>
          <p:nvPr/>
        </p:nvGrpSpPr>
        <p:grpSpPr>
          <a:xfrm>
            <a:off x="160773" y="9732422"/>
            <a:ext cx="1932841" cy="804735"/>
            <a:chOff x="77615" y="9785445"/>
            <a:chExt cx="1932841" cy="804735"/>
          </a:xfrm>
        </p:grpSpPr>
        <p:pic>
          <p:nvPicPr>
            <p:cNvPr id="22" name="Picture 21" descr="Blue text on a black background&#10;&#10;AI-generated content may be incorrect.">
              <a:extLst>
                <a:ext uri="{FF2B5EF4-FFF2-40B4-BE49-F238E27FC236}">
                  <a16:creationId xmlns:a16="http://schemas.microsoft.com/office/drawing/2014/main" id="{65FE1A35-AE68-6A92-0FFE-EBCBEE962A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773" y="10087485"/>
              <a:ext cx="1849683" cy="502695"/>
            </a:xfrm>
            <a:prstGeom prst="rect">
              <a:avLst/>
            </a:prstGeom>
          </p:spPr>
        </p:pic>
        <p:sp>
          <p:nvSpPr>
            <p:cNvPr id="23" name="TextBox 22">
              <a:extLst>
                <a:ext uri="{FF2B5EF4-FFF2-40B4-BE49-F238E27FC236}">
                  <a16:creationId xmlns:a16="http://schemas.microsoft.com/office/drawing/2014/main" id="{55AC9010-2AF7-4326-7438-BA1B0AE7985B}"/>
                </a:ext>
              </a:extLst>
            </p:cNvPr>
            <p:cNvSpPr txBox="1"/>
            <p:nvPr/>
          </p:nvSpPr>
          <p:spPr>
            <a:xfrm>
              <a:off x="77615" y="9785445"/>
              <a:ext cx="1287161" cy="261610"/>
            </a:xfrm>
            <a:prstGeom prst="rect">
              <a:avLst/>
            </a:prstGeom>
            <a:noFill/>
          </p:spPr>
          <p:txBody>
            <a:bodyPr wrap="square" rtlCol="0">
              <a:spAutoFit/>
            </a:bodyPr>
            <a:lstStyle/>
            <a:p>
              <a:r>
                <a:rPr lang="en-GB" sz="1050" dirty="0"/>
                <a:t>In partnership with</a:t>
              </a:r>
            </a:p>
          </p:txBody>
        </p:sp>
      </p:grpSp>
      <p:sp>
        <p:nvSpPr>
          <p:cNvPr id="27" name="TextBox 26">
            <a:extLst>
              <a:ext uri="{FF2B5EF4-FFF2-40B4-BE49-F238E27FC236}">
                <a16:creationId xmlns:a16="http://schemas.microsoft.com/office/drawing/2014/main" id="{322351A6-1BF5-BF3A-40B0-0DD3D877DEE1}"/>
              </a:ext>
            </a:extLst>
          </p:cNvPr>
          <p:cNvSpPr txBox="1"/>
          <p:nvPr/>
        </p:nvSpPr>
        <p:spPr>
          <a:xfrm>
            <a:off x="4297754" y="9880573"/>
            <a:ext cx="3690500" cy="307777"/>
          </a:xfrm>
          <a:prstGeom prst="rect">
            <a:avLst/>
          </a:prstGeom>
          <a:noFill/>
        </p:spPr>
        <p:txBody>
          <a:bodyPr wrap="square" rtlCol="0">
            <a:spAutoFit/>
          </a:bodyPr>
          <a:lstStyle/>
          <a:p>
            <a:r>
              <a:rPr lang="en-GB" sz="1400" dirty="0">
                <a:solidFill>
                  <a:schemeClr val="bg1"/>
                </a:solidFill>
              </a:rPr>
              <a:t>Email: BASL@buckinghamshire.gov.uk</a:t>
            </a:r>
          </a:p>
        </p:txBody>
      </p:sp>
      <p:graphicFrame>
        <p:nvGraphicFramePr>
          <p:cNvPr id="10" name="Table 9">
            <a:extLst>
              <a:ext uri="{FF2B5EF4-FFF2-40B4-BE49-F238E27FC236}">
                <a16:creationId xmlns:a16="http://schemas.microsoft.com/office/drawing/2014/main" id="{C3A9B6E0-C55B-876A-6C6D-10776F0A0F00}"/>
              </a:ext>
            </a:extLst>
          </p:cNvPr>
          <p:cNvGraphicFramePr>
            <a:graphicFrameLocks noGrp="1"/>
          </p:cNvGraphicFramePr>
          <p:nvPr>
            <p:extLst>
              <p:ext uri="{D42A27DB-BD31-4B8C-83A1-F6EECF244321}">
                <p14:modId xmlns:p14="http://schemas.microsoft.com/office/powerpoint/2010/main" val="1294530249"/>
              </p:ext>
            </p:extLst>
          </p:nvPr>
        </p:nvGraphicFramePr>
        <p:xfrm>
          <a:off x="353510" y="4719059"/>
          <a:ext cx="6858670" cy="741680"/>
        </p:xfrm>
        <a:graphic>
          <a:graphicData uri="http://schemas.openxmlformats.org/drawingml/2006/table">
            <a:tbl>
              <a:tblPr firstRow="1" bandRow="1">
                <a:tableStyleId>{F5AB1C69-6EDB-4FF4-983F-18BD219EF322}</a:tableStyleId>
              </a:tblPr>
              <a:tblGrid>
                <a:gridCol w="1141724">
                  <a:extLst>
                    <a:ext uri="{9D8B030D-6E8A-4147-A177-3AD203B41FA5}">
                      <a16:colId xmlns:a16="http://schemas.microsoft.com/office/drawing/2014/main" val="3971212209"/>
                    </a:ext>
                  </a:extLst>
                </a:gridCol>
                <a:gridCol w="1183958">
                  <a:extLst>
                    <a:ext uri="{9D8B030D-6E8A-4147-A177-3AD203B41FA5}">
                      <a16:colId xmlns:a16="http://schemas.microsoft.com/office/drawing/2014/main" val="1353604908"/>
                    </a:ext>
                  </a:extLst>
                </a:gridCol>
                <a:gridCol w="4532988">
                  <a:extLst>
                    <a:ext uri="{9D8B030D-6E8A-4147-A177-3AD203B41FA5}">
                      <a16:colId xmlns:a16="http://schemas.microsoft.com/office/drawing/2014/main" val="1364197658"/>
                    </a:ext>
                  </a:extLst>
                </a:gridCol>
              </a:tblGrid>
              <a:tr h="370840">
                <a:tc>
                  <a:txBody>
                    <a:bodyPr/>
                    <a:lstStyle/>
                    <a:p>
                      <a:r>
                        <a:rPr lang="en-GB" sz="1600" dirty="0"/>
                        <a:t>Date</a:t>
                      </a:r>
                    </a:p>
                  </a:txBody>
                  <a:tcPr>
                    <a:solidFill>
                      <a:srgbClr val="660066"/>
                    </a:solidFill>
                  </a:tcPr>
                </a:tc>
                <a:tc>
                  <a:txBody>
                    <a:bodyPr/>
                    <a:lstStyle/>
                    <a:p>
                      <a:r>
                        <a:rPr lang="en-GB" sz="1600" dirty="0"/>
                        <a:t>Time </a:t>
                      </a:r>
                    </a:p>
                  </a:txBody>
                  <a:tcPr>
                    <a:solidFill>
                      <a:srgbClr val="660066"/>
                    </a:solidFill>
                  </a:tcPr>
                </a:tc>
                <a:tc>
                  <a:txBody>
                    <a:bodyPr/>
                    <a:lstStyle/>
                    <a:p>
                      <a:r>
                        <a:rPr lang="en-GB" sz="1600" dirty="0"/>
                        <a:t>Location</a:t>
                      </a:r>
                    </a:p>
                  </a:txBody>
                  <a:tcPr>
                    <a:solidFill>
                      <a:srgbClr val="660066"/>
                    </a:solidFill>
                  </a:tcPr>
                </a:tc>
                <a:extLst>
                  <a:ext uri="{0D108BD9-81ED-4DB2-BD59-A6C34878D82A}">
                    <a16:rowId xmlns:a16="http://schemas.microsoft.com/office/drawing/2014/main" val="4243427634"/>
                  </a:ext>
                </a:extLst>
              </a:tr>
              <a:tr h="370840">
                <a:tc>
                  <a:txBody>
                    <a:bodyPr/>
                    <a:lstStyle/>
                    <a:p>
                      <a:r>
                        <a:rPr lang="en-GB" sz="1600" dirty="0"/>
                        <a:t>06.10.25</a:t>
                      </a:r>
                    </a:p>
                  </a:txBody>
                  <a:tcPr>
                    <a:solidFill>
                      <a:schemeClr val="accent5">
                        <a:lumMod val="20000"/>
                        <a:lumOff val="80000"/>
                      </a:schemeClr>
                    </a:solidFill>
                  </a:tcPr>
                </a:tc>
                <a:tc>
                  <a:txBody>
                    <a:bodyPr/>
                    <a:lstStyle/>
                    <a:p>
                      <a:r>
                        <a:rPr lang="en-GB" sz="1600" dirty="0"/>
                        <a:t>9.30 -12pm</a:t>
                      </a:r>
                    </a:p>
                  </a:txBody>
                  <a:tcPr>
                    <a:solidFill>
                      <a:schemeClr val="accent5">
                        <a:lumMod val="20000"/>
                        <a:lumOff val="80000"/>
                      </a:schemeClr>
                    </a:solidFill>
                  </a:tcPr>
                </a:tc>
                <a:tc>
                  <a:txBody>
                    <a:bodyPr/>
                    <a:lstStyle/>
                    <a:p>
                      <a:r>
                        <a:rPr lang="en-GB" sz="1600" dirty="0"/>
                        <a:t>The Holiday Inn, Aylesbury HP22 5QT</a:t>
                      </a:r>
                    </a:p>
                  </a:txBody>
                  <a:tcPr>
                    <a:solidFill>
                      <a:schemeClr val="accent5">
                        <a:lumMod val="20000"/>
                        <a:lumOff val="80000"/>
                      </a:schemeClr>
                    </a:solidFill>
                  </a:tcPr>
                </a:tc>
                <a:extLst>
                  <a:ext uri="{0D108BD9-81ED-4DB2-BD59-A6C34878D82A}">
                    <a16:rowId xmlns:a16="http://schemas.microsoft.com/office/drawing/2014/main" val="2381134326"/>
                  </a:ext>
                </a:extLst>
              </a:tr>
            </a:tbl>
          </a:graphicData>
        </a:graphic>
      </p:graphicFrame>
      <p:sp>
        <p:nvSpPr>
          <p:cNvPr id="12" name="TextBox 11">
            <a:extLst>
              <a:ext uri="{FF2B5EF4-FFF2-40B4-BE49-F238E27FC236}">
                <a16:creationId xmlns:a16="http://schemas.microsoft.com/office/drawing/2014/main" id="{31ACE932-244C-78FC-C024-6856894B191B}"/>
              </a:ext>
            </a:extLst>
          </p:cNvPr>
          <p:cNvSpPr txBox="1"/>
          <p:nvPr/>
        </p:nvSpPr>
        <p:spPr>
          <a:xfrm>
            <a:off x="323830" y="5555985"/>
            <a:ext cx="5048269" cy="1815882"/>
          </a:xfrm>
          <a:prstGeom prst="rect">
            <a:avLst/>
          </a:prstGeom>
          <a:noFill/>
        </p:spPr>
        <p:txBody>
          <a:bodyPr wrap="square" rtlCol="0">
            <a:spAutoFit/>
          </a:bodyPr>
          <a:lstStyle/>
          <a:p>
            <a:r>
              <a:rPr lang="en-GB" sz="1600" b="1" dirty="0">
                <a:solidFill>
                  <a:srgbClr val="660066"/>
                </a:solidFill>
              </a:rPr>
              <a:t>Description</a:t>
            </a:r>
          </a:p>
          <a:p>
            <a:r>
              <a:rPr lang="en-GB" sz="1600" dirty="0"/>
              <a:t>A practical, hands-on seminar that helps you overcome barriers to learning. Based on the idea that strategies for some benefit all, it focuses on adapting classroom practice to support every pupil. Leaders will learn ways to boost engagement, reduce disruption, and build routines that foster resilience and self-regulation</a:t>
            </a:r>
            <a:endParaRPr lang="en-GB" sz="1600" b="1" dirty="0">
              <a:solidFill>
                <a:srgbClr val="660066"/>
              </a:solidFill>
            </a:endParaRPr>
          </a:p>
        </p:txBody>
      </p:sp>
      <p:sp>
        <p:nvSpPr>
          <p:cNvPr id="13" name="TextBox 12">
            <a:extLst>
              <a:ext uri="{FF2B5EF4-FFF2-40B4-BE49-F238E27FC236}">
                <a16:creationId xmlns:a16="http://schemas.microsoft.com/office/drawing/2014/main" id="{556F7B3B-CA8B-FFAF-C7DF-B7049CDFA1CA}"/>
              </a:ext>
            </a:extLst>
          </p:cNvPr>
          <p:cNvSpPr txBox="1"/>
          <p:nvPr/>
        </p:nvSpPr>
        <p:spPr>
          <a:xfrm>
            <a:off x="370944" y="7569585"/>
            <a:ext cx="6811452" cy="1815882"/>
          </a:xfrm>
          <a:prstGeom prst="rect">
            <a:avLst/>
          </a:prstGeom>
          <a:noFill/>
        </p:spPr>
        <p:txBody>
          <a:bodyPr wrap="square" rtlCol="0">
            <a:spAutoFit/>
          </a:bodyPr>
          <a:lstStyle/>
          <a:p>
            <a:r>
              <a:rPr lang="en-GB" sz="1600" b="1" dirty="0">
                <a:solidFill>
                  <a:srgbClr val="660066"/>
                </a:solidFill>
              </a:rPr>
              <a:t>Outcomes</a:t>
            </a:r>
          </a:p>
          <a:p>
            <a:pPr marL="285750" indent="-285750">
              <a:buFont typeface="Arial" panose="020B0604020202020204" pitchFamily="34" charset="0"/>
              <a:buChar char="•"/>
            </a:pPr>
            <a:r>
              <a:rPr lang="en-GB" sz="1600" dirty="0"/>
              <a:t>Inclusive Classrooms</a:t>
            </a:r>
            <a:r>
              <a:rPr lang="en-GB" sz="1600"/>
              <a:t>: Leaders </a:t>
            </a:r>
            <a:r>
              <a:rPr lang="en-GB" sz="1600" dirty="0"/>
              <a:t>create supportive routines and environments for all learners. </a:t>
            </a:r>
          </a:p>
          <a:p>
            <a:pPr marL="285750" indent="-285750">
              <a:buFont typeface="Arial" panose="020B0604020202020204" pitchFamily="34" charset="0"/>
              <a:buChar char="•"/>
            </a:pPr>
            <a:r>
              <a:rPr lang="en-GB" sz="1600" dirty="0"/>
              <a:t>Improved Learning &amp; Behaviour: Pupils show greater engagement and resilience, leading to fewer disruptions and better achievement.</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endParaRPr lang="en-GB" sz="1600" dirty="0"/>
          </a:p>
        </p:txBody>
      </p:sp>
      <p:sp>
        <p:nvSpPr>
          <p:cNvPr id="17" name="TextBox 16">
            <a:extLst>
              <a:ext uri="{FF2B5EF4-FFF2-40B4-BE49-F238E27FC236}">
                <a16:creationId xmlns:a16="http://schemas.microsoft.com/office/drawing/2014/main" id="{136F93B1-8E28-2ABD-EFCE-E3BE28E01F15}"/>
              </a:ext>
            </a:extLst>
          </p:cNvPr>
          <p:cNvSpPr txBox="1"/>
          <p:nvPr/>
        </p:nvSpPr>
        <p:spPr>
          <a:xfrm>
            <a:off x="317495" y="8850117"/>
            <a:ext cx="6811452" cy="830997"/>
          </a:xfrm>
          <a:prstGeom prst="rect">
            <a:avLst/>
          </a:prstGeom>
          <a:noFill/>
        </p:spPr>
        <p:txBody>
          <a:bodyPr wrap="square" rtlCol="0">
            <a:spAutoFit/>
          </a:bodyPr>
          <a:lstStyle/>
          <a:p>
            <a:r>
              <a:rPr lang="en-GB" sz="1600" b="1" dirty="0">
                <a:solidFill>
                  <a:srgbClr val="660066"/>
                </a:solidFill>
              </a:rPr>
              <a:t>Cost: </a:t>
            </a:r>
            <a:r>
              <a:rPr lang="en-GB" sz="1600" dirty="0"/>
              <a:t>£10 for BASL members, £60 for non-members</a:t>
            </a:r>
          </a:p>
          <a:p>
            <a:endParaRPr lang="en-GB" sz="1600" dirty="0"/>
          </a:p>
          <a:p>
            <a:r>
              <a:rPr lang="en-GB" sz="1600" dirty="0"/>
              <a:t>To book a place, please click </a:t>
            </a:r>
            <a:r>
              <a:rPr lang="en-GB" sz="1600" b="1" dirty="0">
                <a:hlinkClick r:id="rId5"/>
              </a:rPr>
              <a:t>HERE </a:t>
            </a:r>
            <a:endParaRPr lang="en-GB" sz="1600" b="1" dirty="0"/>
          </a:p>
        </p:txBody>
      </p:sp>
      <p:pic>
        <p:nvPicPr>
          <p:cNvPr id="1028" name="Picture 4" descr="Amjad Ali - Inspiring Leadership Conference 2025">
            <a:extLst>
              <a:ext uri="{FF2B5EF4-FFF2-40B4-BE49-F238E27FC236}">
                <a16:creationId xmlns:a16="http://schemas.microsoft.com/office/drawing/2014/main" id="{D794908C-08A0-118A-A3CF-37092EFA7C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89186" y="5793531"/>
            <a:ext cx="1846659" cy="1846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52179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9ae3e877-3df2-4825-b33a-d35bc5ed89a2" xsi:nil="true"/>
    <lcf76f155ced4ddcb4097134ff3c332f xmlns="44055f7f-7783-4588-b7ac-ce75066a88c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6EA574523C59A46A8485B4C4DEC2C70" ma:contentTypeVersion="18" ma:contentTypeDescription="Create a new document." ma:contentTypeScope="" ma:versionID="cd62089df3a43c6b1de445956cb987f0">
  <xsd:schema xmlns:xsd="http://www.w3.org/2001/XMLSchema" xmlns:xs="http://www.w3.org/2001/XMLSchema" xmlns:p="http://schemas.microsoft.com/office/2006/metadata/properties" xmlns:ns2="44055f7f-7783-4588-b7ac-ce75066a88c9" xmlns:ns3="9ae3e877-3df2-4825-b33a-d35bc5ed89a2" targetNamespace="http://schemas.microsoft.com/office/2006/metadata/properties" ma:root="true" ma:fieldsID="5ac218126e24beeb2aed8762807e76cb" ns2:_="" ns3:_="">
    <xsd:import namespace="44055f7f-7783-4588-b7ac-ce75066a88c9"/>
    <xsd:import namespace="9ae3e877-3df2-4825-b33a-d35bc5ed89a2"/>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TaxCatchAll" minOccurs="0"/>
                <xsd:element ref="ns2:MediaServiceGenerationTime" minOccurs="0"/>
                <xsd:element ref="ns2:MediaServiceEventHashCode" minOccurs="0"/>
                <xsd:element ref="ns2:lcf76f155ced4ddcb4097134ff3c332f" minOccurs="0"/>
                <xsd:element ref="ns3:SharedWithUsers" minOccurs="0"/>
                <xsd:element ref="ns3:SharedWithDetails"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055f7f-7783-4588-b7ac-ce75066a88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5b4d032c-db19-4194-870d-d175fb5cbb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e3e877-3df2-4825-b33a-d35bc5ed89a2"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d783b7b7-6e16-4aa7-b61d-1f254c74a4c5}" ma:internalName="TaxCatchAll" ma:showField="CatchAllData" ma:web="9ae3e877-3df2-4825-b33a-d35bc5ed89a2">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589B45F-E622-4E92-9EC3-F42CE69471DB}">
  <ds:schemaRefs>
    <ds:schemaRef ds:uri="http://schemas.microsoft.com/sharepoint/v3/contenttype/forms"/>
  </ds:schemaRefs>
</ds:datastoreItem>
</file>

<file path=customXml/itemProps2.xml><?xml version="1.0" encoding="utf-8"?>
<ds:datastoreItem xmlns:ds="http://schemas.openxmlformats.org/officeDocument/2006/customXml" ds:itemID="{0D86F7D8-80BF-4806-94EF-1859A5E43346}">
  <ds:schemaRefs>
    <ds:schemaRef ds:uri="http://www.w3.org/XML/1998/namespace"/>
    <ds:schemaRef ds:uri="http://schemas.microsoft.com/office/2006/metadata/properties"/>
    <ds:schemaRef ds:uri="http://purl.org/dc/elements/1.1/"/>
    <ds:schemaRef ds:uri="http://purl.org/dc/terms/"/>
    <ds:schemaRef ds:uri="9ae3e877-3df2-4825-b33a-d35bc5ed89a2"/>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44055f7f-7783-4588-b7ac-ce75066a88c9"/>
  </ds:schemaRefs>
</ds:datastoreItem>
</file>

<file path=customXml/itemProps3.xml><?xml version="1.0" encoding="utf-8"?>
<ds:datastoreItem xmlns:ds="http://schemas.openxmlformats.org/officeDocument/2006/customXml" ds:itemID="{69ABFA60-F5D3-4C37-8B3A-055CBBD526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055f7f-7783-4588-b7ac-ce75066a88c9"/>
    <ds:schemaRef ds:uri="9ae3e877-3df2-4825-b33a-d35bc5ed89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3173</TotalTime>
  <Words>148</Words>
  <Application>Microsoft Office PowerPoint</Application>
  <PresentationFormat>Custom</PresentationFormat>
  <Paragraphs>18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Aptos Display</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Jodi Araujo</dc:creator>
  <cp:lastModifiedBy>Head</cp:lastModifiedBy>
  <cp:revision>4</cp:revision>
  <dcterms:created xsi:type="dcterms:W3CDTF">2025-08-27T10:51:46Z</dcterms:created>
  <dcterms:modified xsi:type="dcterms:W3CDTF">2025-09-17T09:36:33Z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0x010100D6EA574523C59A46A8485B4C4DEC2C70</vt:lpwstr>
  </property>
  <property fmtid="{D5CDD505-2E9C-101B-9397-08002B2CF9AE}" pid="3" name="MediaServiceImageTags">
    <vt:lpwstr/>
  </property>
</Properties>
</file>